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Nunito"/>
      <p:regular r:id="rId41"/>
      <p:bold r:id="rId42"/>
      <p:italic r:id="rId43"/>
      <p:boldItalic r:id="rId44"/>
    </p:embeddedFont>
    <p:embeddedFont>
      <p:font typeface="Fredoka One"/>
      <p:regular r:id="rId45"/>
    </p:embeddedFont>
    <p:embeddedFont>
      <p:font typeface="Barlow"/>
      <p:regular r:id="rId46"/>
      <p:bold r:id="rId47"/>
      <p:italic r:id="rId48"/>
      <p:boldItalic r:id="rId49"/>
    </p:embeddedFont>
    <p:embeddedFont>
      <p:font typeface="DM Serif Display"/>
      <p:regular r:id="rId50"/>
      <p: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orient="horz" pos="397">
          <p15:clr>
            <a:srgbClr val="9AA0A6"/>
          </p15:clr>
        </p15:guide>
        <p15:guide id="3" orient="horz" pos="2843">
          <p15:clr>
            <a:srgbClr val="9AA0A6"/>
          </p15:clr>
        </p15:guide>
        <p15:guide id="4" pos="5306">
          <p15:clr>
            <a:srgbClr val="9AA0A6"/>
          </p15:clr>
        </p15:guide>
        <p15:guide id="5" orient="horz" pos="595">
          <p15:clr>
            <a:srgbClr val="9AA0A6"/>
          </p15:clr>
        </p15:guide>
        <p15:guide id="6" pos="254">
          <p15:clr>
            <a:srgbClr val="9AA0A6"/>
          </p15:clr>
        </p15:guide>
        <p15:guide id="7" pos="5506">
          <p15:clr>
            <a:srgbClr val="9AA0A6"/>
          </p15:clr>
        </p15:guide>
        <p15:guide id="8" orient="horz" pos="2993">
          <p15:clr>
            <a:srgbClr val="9AA0A6"/>
          </p15:clr>
        </p15:guide>
        <p15:guide id="9" pos="2880">
          <p15:clr>
            <a:srgbClr val="9AA0A6"/>
          </p15:clr>
        </p15:guide>
        <p15:guide id="10" orient="horz" pos="1620">
          <p15:clr>
            <a:srgbClr val="9AA0A6"/>
          </p15:clr>
        </p15:guide>
      </p15:sldGuideLst>
    </p:ext>
    <p:ext uri="http://customooxmlschemas.google.com/">
      <go:slidesCustomData xmlns:go="http://customooxmlschemas.google.com/" r:id="rId52" roundtripDataSignature="AMtx7miMByzjR+Sk2vPV+4pGHm8jZZW7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397" orient="horz"/>
        <p:guide pos="2843" orient="horz"/>
        <p:guide pos="5306"/>
        <p:guide pos="595" orient="horz"/>
        <p:guide pos="254"/>
        <p:guide pos="5506"/>
        <p:guide pos="2993" orient="horz"/>
        <p:guide pos="2880"/>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Barlow-regular.fntdata"/><Relationship Id="rId45" Type="http://schemas.openxmlformats.org/officeDocument/2006/relationships/font" Target="fonts/Fredoka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italic.fntdata"/><Relationship Id="rId47" Type="http://schemas.openxmlformats.org/officeDocument/2006/relationships/font" Target="fonts/Barlow-bold.fntdata"/><Relationship Id="rId49" Type="http://schemas.openxmlformats.org/officeDocument/2006/relationships/font" Target="fonts/Barlow-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erifDisplay-italic.fntdata"/><Relationship Id="rId50" Type="http://schemas.openxmlformats.org/officeDocument/2006/relationships/font" Target="fonts/DMSerifDisplay-regular.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cd5198c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acd5198c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cd5198ca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acd5198ca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acd5198ca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acd5198ca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cd5198ca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cd5198ca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cd5198ca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cd5198ca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acd5198ca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acd5198ca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cd5198ca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cd5198ca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acd5198ca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acd5198ca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acd5198ca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acd5198ca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acd5198ca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acd5198ca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cd5198ca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acd5198ca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cd5198ca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cd5198ca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acd5198ca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acd5198ca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acd5198ca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acd5198ca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acd5198ca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acd5198ca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cd5198ca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acd5198ca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cd5198ca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cd5198ca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acd5198ca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acd5198ca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acd5198ca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acd5198ca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acd5198ca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acd5198ca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ceedddea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aceedddea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8"/>
          <p:cNvSpPr/>
          <p:nvPr/>
        </p:nvSpPr>
        <p:spPr>
          <a:xfrm>
            <a:off x="-100" y="1643075"/>
            <a:ext cx="9144000" cy="3500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8"/>
          <p:cNvSpPr/>
          <p:nvPr/>
        </p:nvSpPr>
        <p:spPr>
          <a:xfrm>
            <a:off x="403200" y="431250"/>
            <a:ext cx="8337300" cy="274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8"/>
          <p:cNvSpPr txBox="1"/>
          <p:nvPr>
            <p:ph type="ctrTitle"/>
          </p:nvPr>
        </p:nvSpPr>
        <p:spPr>
          <a:xfrm>
            <a:off x="1234150" y="897010"/>
            <a:ext cx="6675600" cy="14394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000">
                <a:latin typeface="DM Serif Display"/>
                <a:ea typeface="DM Serif Display"/>
                <a:cs typeface="DM Serif Display"/>
                <a:sym typeface="DM Serif Display"/>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18"/>
          <p:cNvSpPr txBox="1"/>
          <p:nvPr>
            <p:ph idx="1" type="subTitle"/>
          </p:nvPr>
        </p:nvSpPr>
        <p:spPr>
          <a:xfrm>
            <a:off x="2400000" y="2404230"/>
            <a:ext cx="4344000" cy="4758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7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
    <p:spTree>
      <p:nvGrpSpPr>
        <p:cNvPr id="51" name="Shape 51"/>
        <p:cNvGrpSpPr/>
        <p:nvPr/>
      </p:nvGrpSpPr>
      <p:grpSpPr>
        <a:xfrm>
          <a:off x="0" y="0"/>
          <a:ext cx="0" cy="0"/>
          <a:chOff x="0" y="0"/>
          <a:chExt cx="0" cy="0"/>
        </a:xfrm>
      </p:grpSpPr>
      <p:sp>
        <p:nvSpPr>
          <p:cNvPr id="52" name="Google Shape;52;p27"/>
          <p:cNvSpPr/>
          <p:nvPr/>
        </p:nvSpPr>
        <p:spPr>
          <a:xfrm>
            <a:off x="0" y="3286800"/>
            <a:ext cx="9144000" cy="1856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7"/>
          <p:cNvSpPr txBox="1"/>
          <p:nvPr>
            <p:ph type="title"/>
          </p:nvPr>
        </p:nvSpPr>
        <p:spPr>
          <a:xfrm>
            <a:off x="2274925" y="978069"/>
            <a:ext cx="4595400" cy="8055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200"/>
              <a:buNone/>
              <a:defRPr sz="6600"/>
            </a:lvl1pPr>
            <a:lvl2pPr lvl="1" algn="ctr">
              <a:lnSpc>
                <a:spcPct val="100000"/>
              </a:lnSpc>
              <a:spcBef>
                <a:spcPts val="0"/>
              </a:spcBef>
              <a:spcAft>
                <a:spcPts val="0"/>
              </a:spcAft>
              <a:buSzPts val="3200"/>
              <a:buNone/>
              <a:defRPr>
                <a:latin typeface="Nunito"/>
                <a:ea typeface="Nunito"/>
                <a:cs typeface="Nunito"/>
                <a:sym typeface="Nunito"/>
              </a:defRPr>
            </a:lvl2pPr>
            <a:lvl3pPr lvl="2" algn="ctr">
              <a:lnSpc>
                <a:spcPct val="100000"/>
              </a:lnSpc>
              <a:spcBef>
                <a:spcPts val="0"/>
              </a:spcBef>
              <a:spcAft>
                <a:spcPts val="0"/>
              </a:spcAft>
              <a:buSzPts val="3200"/>
              <a:buNone/>
              <a:defRPr>
                <a:latin typeface="Nunito"/>
                <a:ea typeface="Nunito"/>
                <a:cs typeface="Nunito"/>
                <a:sym typeface="Nunito"/>
              </a:defRPr>
            </a:lvl3pPr>
            <a:lvl4pPr lvl="3" algn="ctr">
              <a:lnSpc>
                <a:spcPct val="100000"/>
              </a:lnSpc>
              <a:spcBef>
                <a:spcPts val="0"/>
              </a:spcBef>
              <a:spcAft>
                <a:spcPts val="0"/>
              </a:spcAft>
              <a:buSzPts val="3200"/>
              <a:buNone/>
              <a:defRPr>
                <a:latin typeface="Nunito"/>
                <a:ea typeface="Nunito"/>
                <a:cs typeface="Nunito"/>
                <a:sym typeface="Nunito"/>
              </a:defRPr>
            </a:lvl4pPr>
            <a:lvl5pPr lvl="4" algn="ctr">
              <a:lnSpc>
                <a:spcPct val="100000"/>
              </a:lnSpc>
              <a:spcBef>
                <a:spcPts val="0"/>
              </a:spcBef>
              <a:spcAft>
                <a:spcPts val="0"/>
              </a:spcAft>
              <a:buSzPts val="3200"/>
              <a:buNone/>
              <a:defRPr>
                <a:latin typeface="Nunito"/>
                <a:ea typeface="Nunito"/>
                <a:cs typeface="Nunito"/>
                <a:sym typeface="Nunito"/>
              </a:defRPr>
            </a:lvl5pPr>
            <a:lvl6pPr lvl="5" algn="ctr">
              <a:lnSpc>
                <a:spcPct val="100000"/>
              </a:lnSpc>
              <a:spcBef>
                <a:spcPts val="0"/>
              </a:spcBef>
              <a:spcAft>
                <a:spcPts val="0"/>
              </a:spcAft>
              <a:buSzPts val="3200"/>
              <a:buNone/>
              <a:defRPr>
                <a:latin typeface="Nunito"/>
                <a:ea typeface="Nunito"/>
                <a:cs typeface="Nunito"/>
                <a:sym typeface="Nunito"/>
              </a:defRPr>
            </a:lvl6pPr>
            <a:lvl7pPr lvl="6" algn="ctr">
              <a:lnSpc>
                <a:spcPct val="100000"/>
              </a:lnSpc>
              <a:spcBef>
                <a:spcPts val="0"/>
              </a:spcBef>
              <a:spcAft>
                <a:spcPts val="0"/>
              </a:spcAft>
              <a:buSzPts val="3200"/>
              <a:buNone/>
              <a:defRPr>
                <a:latin typeface="Nunito"/>
                <a:ea typeface="Nunito"/>
                <a:cs typeface="Nunito"/>
                <a:sym typeface="Nunito"/>
              </a:defRPr>
            </a:lvl7pPr>
            <a:lvl8pPr lvl="7" algn="ctr">
              <a:lnSpc>
                <a:spcPct val="100000"/>
              </a:lnSpc>
              <a:spcBef>
                <a:spcPts val="0"/>
              </a:spcBef>
              <a:spcAft>
                <a:spcPts val="0"/>
              </a:spcAft>
              <a:buSzPts val="3200"/>
              <a:buNone/>
              <a:defRPr>
                <a:latin typeface="Nunito"/>
                <a:ea typeface="Nunito"/>
                <a:cs typeface="Nunito"/>
                <a:sym typeface="Nunito"/>
              </a:defRPr>
            </a:lvl8pPr>
            <a:lvl9pPr lvl="8" algn="ctr">
              <a:lnSpc>
                <a:spcPct val="100000"/>
              </a:lnSpc>
              <a:spcBef>
                <a:spcPts val="0"/>
              </a:spcBef>
              <a:spcAft>
                <a:spcPts val="0"/>
              </a:spcAft>
              <a:buSzPts val="3200"/>
              <a:buNone/>
              <a:defRPr>
                <a:latin typeface="Nunito"/>
                <a:ea typeface="Nunito"/>
                <a:cs typeface="Nunito"/>
                <a:sym typeface="Nunito"/>
              </a:defRPr>
            </a:lvl9pPr>
          </a:lstStyle>
          <a:p/>
        </p:txBody>
      </p:sp>
      <p:sp>
        <p:nvSpPr>
          <p:cNvPr id="54" name="Google Shape;54;p27"/>
          <p:cNvSpPr txBox="1"/>
          <p:nvPr>
            <p:ph idx="1" type="subTitle"/>
          </p:nvPr>
        </p:nvSpPr>
        <p:spPr>
          <a:xfrm>
            <a:off x="1429200" y="2026875"/>
            <a:ext cx="6285600" cy="63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7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5" name="Google Shape;55;p27"/>
          <p:cNvSpPr txBox="1"/>
          <p:nvPr/>
        </p:nvSpPr>
        <p:spPr>
          <a:xfrm>
            <a:off x="2071850" y="3737375"/>
            <a:ext cx="5001900" cy="49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Barlow"/>
                <a:ea typeface="Barlow"/>
                <a:cs typeface="Barlow"/>
                <a:sym typeface="Barlow"/>
              </a:rPr>
              <a:t>CREDITS: This presentation template was created by </a:t>
            </a:r>
            <a:r>
              <a:rPr b="1" i="0" lang="en-US" sz="1200" u="none" cap="none" strike="noStrike">
                <a:solidFill>
                  <a:schemeClr val="dk1"/>
                </a:solidFill>
                <a:uFill>
                  <a:noFill/>
                </a:uFill>
                <a:latin typeface="Barlow"/>
                <a:ea typeface="Barlow"/>
                <a:cs typeface="Barlow"/>
                <a:sym typeface="Barlow"/>
                <a:hlinkClick r:id="rId2">
                  <a:extLst>
                    <a:ext uri="{A12FA001-AC4F-418D-AE19-62706E023703}">
                      <ahyp:hlinkClr val="tx"/>
                    </a:ext>
                  </a:extLst>
                </a:hlinkClick>
              </a:rPr>
              <a:t>Slidesgo</a:t>
            </a:r>
            <a:r>
              <a:rPr b="0" i="0" lang="en-US" sz="1200" u="none" cap="none" strike="noStrike">
                <a:solidFill>
                  <a:schemeClr val="dk1"/>
                </a:solidFill>
                <a:latin typeface="Barlow"/>
                <a:ea typeface="Barlow"/>
                <a:cs typeface="Barlow"/>
                <a:sym typeface="Barlow"/>
              </a:rPr>
              <a:t>, including icons by </a:t>
            </a:r>
            <a:r>
              <a:rPr b="1" i="0" lang="en-US" sz="1200" u="none" cap="none" strike="noStrike">
                <a:solidFill>
                  <a:schemeClr val="dk1"/>
                </a:solidFill>
                <a:uFill>
                  <a:noFill/>
                </a:uFill>
                <a:latin typeface="Barlow"/>
                <a:ea typeface="Barlow"/>
                <a:cs typeface="Barlow"/>
                <a:sym typeface="Barlow"/>
                <a:hlinkClick r:id="rId3">
                  <a:extLst>
                    <a:ext uri="{A12FA001-AC4F-418D-AE19-62706E023703}">
                      <ahyp:hlinkClr val="tx"/>
                    </a:ext>
                  </a:extLst>
                </a:hlinkClick>
              </a:rPr>
              <a:t>Flaticon</a:t>
            </a:r>
            <a:r>
              <a:rPr b="0" i="0" lang="en-US" sz="1200" u="none" cap="none" strike="noStrike">
                <a:solidFill>
                  <a:schemeClr val="dk1"/>
                </a:solidFill>
                <a:latin typeface="Barlow"/>
                <a:ea typeface="Barlow"/>
                <a:cs typeface="Barlow"/>
                <a:sym typeface="Barlow"/>
              </a:rPr>
              <a:t>, and infographics &amp; images by </a:t>
            </a:r>
            <a:r>
              <a:rPr b="1" i="0" lang="en-US" sz="1200" u="none" cap="none" strike="noStrike">
                <a:solidFill>
                  <a:schemeClr val="dk1"/>
                </a:solidFill>
                <a:uFill>
                  <a:noFill/>
                </a:uFill>
                <a:latin typeface="Barlow"/>
                <a:ea typeface="Barlow"/>
                <a:cs typeface="Barlow"/>
                <a:sym typeface="Barlow"/>
                <a:hlinkClick r:id="rId4">
                  <a:extLst>
                    <a:ext uri="{A12FA001-AC4F-418D-AE19-62706E023703}">
                      <ahyp:hlinkClr val="tx"/>
                    </a:ext>
                  </a:extLst>
                </a:hlinkClick>
              </a:rPr>
              <a:t>Freepik</a:t>
            </a:r>
            <a:r>
              <a:rPr b="0" i="0" lang="en-US" sz="1200" u="none" cap="none" strike="noStrike">
                <a:solidFill>
                  <a:schemeClr val="dk1"/>
                </a:solidFill>
                <a:uFill>
                  <a:noFill/>
                </a:uFill>
                <a:latin typeface="Barlow"/>
                <a:ea typeface="Barlow"/>
                <a:cs typeface="Barlow"/>
                <a:sym typeface="Barlow"/>
                <a:hlinkClick r:id="rId5">
                  <a:extLst>
                    <a:ext uri="{A12FA001-AC4F-418D-AE19-62706E023703}">
                      <ahyp:hlinkClr val="tx"/>
                    </a:ext>
                  </a:extLst>
                </a:hlinkClick>
              </a:rPr>
              <a:t> </a:t>
            </a:r>
            <a:endParaRPr b="0" i="0" sz="1200" u="none" cap="none" strike="noStrike">
              <a:solidFill>
                <a:schemeClr val="dk1"/>
              </a:solidFill>
              <a:latin typeface="Barlow"/>
              <a:ea typeface="Barlow"/>
              <a:cs typeface="Barlow"/>
              <a:sym typeface="Barlow"/>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
    <p:spTree>
      <p:nvGrpSpPr>
        <p:cNvPr id="56" name="Shape 56"/>
        <p:cNvGrpSpPr/>
        <p:nvPr/>
      </p:nvGrpSpPr>
      <p:grpSpPr>
        <a:xfrm>
          <a:off x="0" y="0"/>
          <a:ext cx="0" cy="0"/>
          <a:chOff x="0" y="0"/>
          <a:chExt cx="0" cy="0"/>
        </a:xfrm>
      </p:grpSpPr>
      <p:sp>
        <p:nvSpPr>
          <p:cNvPr id="57" name="Google Shape;57;p28"/>
          <p:cNvSpPr/>
          <p:nvPr/>
        </p:nvSpPr>
        <p:spPr>
          <a:xfrm>
            <a:off x="-100" y="1643075"/>
            <a:ext cx="9144000" cy="3500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8"/>
          <p:cNvSpPr/>
          <p:nvPr/>
        </p:nvSpPr>
        <p:spPr>
          <a:xfrm>
            <a:off x="403200" y="431250"/>
            <a:ext cx="8337300" cy="274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AND_BODY_1">
    <p:bg>
      <p:bgPr>
        <a:solidFill>
          <a:schemeClr val="dk2"/>
        </a:solidFill>
      </p:bgPr>
    </p:bg>
    <p:spTree>
      <p:nvGrpSpPr>
        <p:cNvPr id="59" name="Shape 59"/>
        <p:cNvGrpSpPr/>
        <p:nvPr/>
      </p:nvGrpSpPr>
      <p:grpSpPr>
        <a:xfrm>
          <a:off x="0" y="0"/>
          <a:ext cx="0" cy="0"/>
          <a:chOff x="0" y="0"/>
          <a:chExt cx="0" cy="0"/>
        </a:xfrm>
      </p:grpSpPr>
      <p:sp>
        <p:nvSpPr>
          <p:cNvPr id="60" name="Google Shape;60;p29"/>
          <p:cNvSpPr/>
          <p:nvPr/>
        </p:nvSpPr>
        <p:spPr>
          <a:xfrm>
            <a:off x="403200" y="1136000"/>
            <a:ext cx="8337600" cy="3650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dk2"/>
        </a:solidFill>
      </p:bgPr>
    </p:bg>
    <p:spTree>
      <p:nvGrpSpPr>
        <p:cNvPr id="13" name="Shape 13"/>
        <p:cNvGrpSpPr/>
        <p:nvPr/>
      </p:nvGrpSpPr>
      <p:grpSpPr>
        <a:xfrm>
          <a:off x="0" y="0"/>
          <a:ext cx="0" cy="0"/>
          <a:chOff x="0" y="0"/>
          <a:chExt cx="0" cy="0"/>
        </a:xfrm>
      </p:grpSpPr>
      <p:sp>
        <p:nvSpPr>
          <p:cNvPr id="14" name="Google Shape;14;p19"/>
          <p:cNvSpPr txBox="1"/>
          <p:nvPr>
            <p:ph type="title"/>
          </p:nvPr>
        </p:nvSpPr>
        <p:spPr>
          <a:xfrm>
            <a:off x="875438" y="1622045"/>
            <a:ext cx="23055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 name="Google Shape;15;p19"/>
          <p:cNvSpPr txBox="1"/>
          <p:nvPr>
            <p:ph idx="1" type="subTitle"/>
          </p:nvPr>
        </p:nvSpPr>
        <p:spPr>
          <a:xfrm>
            <a:off x="875438" y="2149745"/>
            <a:ext cx="2305500" cy="525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 name="Google Shape;16;p19"/>
          <p:cNvSpPr txBox="1"/>
          <p:nvPr>
            <p:ph idx="2" type="title"/>
          </p:nvPr>
        </p:nvSpPr>
        <p:spPr>
          <a:xfrm>
            <a:off x="5963157" y="1622045"/>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 name="Google Shape;17;p19"/>
          <p:cNvSpPr txBox="1"/>
          <p:nvPr>
            <p:ph idx="3" type="subTitle"/>
          </p:nvPr>
        </p:nvSpPr>
        <p:spPr>
          <a:xfrm>
            <a:off x="5963158" y="2149745"/>
            <a:ext cx="2305500" cy="52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 name="Google Shape;18;p19"/>
          <p:cNvSpPr txBox="1"/>
          <p:nvPr>
            <p:ph idx="4" type="title"/>
          </p:nvPr>
        </p:nvSpPr>
        <p:spPr>
          <a:xfrm>
            <a:off x="875438" y="3132708"/>
            <a:ext cx="23055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9" name="Google Shape;19;p19"/>
          <p:cNvSpPr txBox="1"/>
          <p:nvPr>
            <p:ph idx="5" type="subTitle"/>
          </p:nvPr>
        </p:nvSpPr>
        <p:spPr>
          <a:xfrm>
            <a:off x="875438" y="3660420"/>
            <a:ext cx="2305500" cy="525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 name="Google Shape;20;p19"/>
          <p:cNvSpPr txBox="1"/>
          <p:nvPr>
            <p:ph idx="6" type="title"/>
          </p:nvPr>
        </p:nvSpPr>
        <p:spPr>
          <a:xfrm>
            <a:off x="5963157" y="3132708"/>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 name="Google Shape;21;p19"/>
          <p:cNvSpPr txBox="1"/>
          <p:nvPr>
            <p:ph idx="7" type="subTitle"/>
          </p:nvPr>
        </p:nvSpPr>
        <p:spPr>
          <a:xfrm>
            <a:off x="5963158" y="3660420"/>
            <a:ext cx="2305500" cy="52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 name="Google Shape;22;p19"/>
          <p:cNvSpPr txBox="1"/>
          <p:nvPr>
            <p:ph idx="8" type="title"/>
          </p:nvPr>
        </p:nvSpPr>
        <p:spPr>
          <a:xfrm>
            <a:off x="3333350" y="1668533"/>
            <a:ext cx="1048200" cy="10482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7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 name="Google Shape;23;p19"/>
          <p:cNvSpPr txBox="1"/>
          <p:nvPr>
            <p:ph idx="9" type="title"/>
          </p:nvPr>
        </p:nvSpPr>
        <p:spPr>
          <a:xfrm>
            <a:off x="3333350" y="3148033"/>
            <a:ext cx="1048200" cy="10482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7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4" name="Google Shape;24;p19"/>
          <p:cNvSpPr txBox="1"/>
          <p:nvPr>
            <p:ph idx="13" type="title"/>
          </p:nvPr>
        </p:nvSpPr>
        <p:spPr>
          <a:xfrm>
            <a:off x="4762550" y="1668533"/>
            <a:ext cx="1048200" cy="10482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7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5" name="Google Shape;25;p19"/>
          <p:cNvSpPr txBox="1"/>
          <p:nvPr>
            <p:ph idx="14" type="title"/>
          </p:nvPr>
        </p:nvSpPr>
        <p:spPr>
          <a:xfrm>
            <a:off x="4762550" y="3148033"/>
            <a:ext cx="1048200" cy="10482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7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6" name="Google Shape;26;p19"/>
          <p:cNvSpPr txBox="1"/>
          <p:nvPr>
            <p:ph idx="1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8">
    <p:spTree>
      <p:nvGrpSpPr>
        <p:cNvPr id="27" name="Shape 27"/>
        <p:cNvGrpSpPr/>
        <p:nvPr/>
      </p:nvGrpSpPr>
      <p:grpSpPr>
        <a:xfrm>
          <a:off x="0" y="0"/>
          <a:ext cx="0" cy="0"/>
          <a:chOff x="0" y="0"/>
          <a:chExt cx="0" cy="0"/>
        </a:xfrm>
      </p:grpSpPr>
      <p:sp>
        <p:nvSpPr>
          <p:cNvPr id="28" name="Google Shape;28;p20"/>
          <p:cNvSpPr txBox="1"/>
          <p:nvPr>
            <p:ph type="title"/>
          </p:nvPr>
        </p:nvSpPr>
        <p:spPr>
          <a:xfrm>
            <a:off x="5448475" y="2830575"/>
            <a:ext cx="2556600" cy="1009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 name="Google Shape;29;p20"/>
          <p:cNvSpPr txBox="1"/>
          <p:nvPr>
            <p:ph idx="2" type="title"/>
          </p:nvPr>
        </p:nvSpPr>
        <p:spPr>
          <a:xfrm>
            <a:off x="6802675" y="1126375"/>
            <a:ext cx="1202400" cy="12072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0" name="Google Shape;30;p20"/>
          <p:cNvSpPr txBox="1"/>
          <p:nvPr>
            <p:ph idx="1" type="subTitle"/>
          </p:nvPr>
        </p:nvSpPr>
        <p:spPr>
          <a:xfrm>
            <a:off x="5448465" y="3819564"/>
            <a:ext cx="2556600" cy="71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7">
    <p:spTree>
      <p:nvGrpSpPr>
        <p:cNvPr id="32" name="Shape 32"/>
        <p:cNvGrpSpPr/>
        <p:nvPr/>
      </p:nvGrpSpPr>
      <p:grpSpPr>
        <a:xfrm>
          <a:off x="0" y="0"/>
          <a:ext cx="0" cy="0"/>
          <a:chOff x="0" y="0"/>
          <a:chExt cx="0" cy="0"/>
        </a:xfrm>
      </p:grpSpPr>
      <p:sp>
        <p:nvSpPr>
          <p:cNvPr id="33" name="Google Shape;33;p22"/>
          <p:cNvSpPr/>
          <p:nvPr/>
        </p:nvSpPr>
        <p:spPr>
          <a:xfrm>
            <a:off x="0" y="0"/>
            <a:ext cx="9144000" cy="1856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2"/>
          <p:cNvSpPr txBox="1"/>
          <p:nvPr>
            <p:ph type="title"/>
          </p:nvPr>
        </p:nvSpPr>
        <p:spPr>
          <a:xfrm>
            <a:off x="859325" y="1304275"/>
            <a:ext cx="2426700" cy="73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atin typeface="Nunito"/>
                <a:ea typeface="Nunito"/>
                <a:cs typeface="Nunito"/>
                <a:sym typeface="Nunito"/>
              </a:defRPr>
            </a:lvl2pPr>
            <a:lvl3pPr lvl="2" algn="l">
              <a:lnSpc>
                <a:spcPct val="100000"/>
              </a:lnSpc>
              <a:spcBef>
                <a:spcPts val="0"/>
              </a:spcBef>
              <a:spcAft>
                <a:spcPts val="0"/>
              </a:spcAft>
              <a:buSzPts val="3200"/>
              <a:buNone/>
              <a:defRPr>
                <a:latin typeface="Nunito"/>
                <a:ea typeface="Nunito"/>
                <a:cs typeface="Nunito"/>
                <a:sym typeface="Nunito"/>
              </a:defRPr>
            </a:lvl3pPr>
            <a:lvl4pPr lvl="3" algn="l">
              <a:lnSpc>
                <a:spcPct val="100000"/>
              </a:lnSpc>
              <a:spcBef>
                <a:spcPts val="0"/>
              </a:spcBef>
              <a:spcAft>
                <a:spcPts val="0"/>
              </a:spcAft>
              <a:buSzPts val="3200"/>
              <a:buNone/>
              <a:defRPr>
                <a:latin typeface="Nunito"/>
                <a:ea typeface="Nunito"/>
                <a:cs typeface="Nunito"/>
                <a:sym typeface="Nunito"/>
              </a:defRPr>
            </a:lvl4pPr>
            <a:lvl5pPr lvl="4" algn="l">
              <a:lnSpc>
                <a:spcPct val="100000"/>
              </a:lnSpc>
              <a:spcBef>
                <a:spcPts val="0"/>
              </a:spcBef>
              <a:spcAft>
                <a:spcPts val="0"/>
              </a:spcAft>
              <a:buSzPts val="3200"/>
              <a:buNone/>
              <a:defRPr>
                <a:latin typeface="Nunito"/>
                <a:ea typeface="Nunito"/>
                <a:cs typeface="Nunito"/>
                <a:sym typeface="Nunito"/>
              </a:defRPr>
            </a:lvl5pPr>
            <a:lvl6pPr lvl="5" algn="l">
              <a:lnSpc>
                <a:spcPct val="100000"/>
              </a:lnSpc>
              <a:spcBef>
                <a:spcPts val="0"/>
              </a:spcBef>
              <a:spcAft>
                <a:spcPts val="0"/>
              </a:spcAft>
              <a:buSzPts val="3200"/>
              <a:buNone/>
              <a:defRPr>
                <a:latin typeface="Nunito"/>
                <a:ea typeface="Nunito"/>
                <a:cs typeface="Nunito"/>
                <a:sym typeface="Nunito"/>
              </a:defRPr>
            </a:lvl6pPr>
            <a:lvl7pPr lvl="6" algn="l">
              <a:lnSpc>
                <a:spcPct val="100000"/>
              </a:lnSpc>
              <a:spcBef>
                <a:spcPts val="0"/>
              </a:spcBef>
              <a:spcAft>
                <a:spcPts val="0"/>
              </a:spcAft>
              <a:buSzPts val="3200"/>
              <a:buNone/>
              <a:defRPr>
                <a:latin typeface="Nunito"/>
                <a:ea typeface="Nunito"/>
                <a:cs typeface="Nunito"/>
                <a:sym typeface="Nunito"/>
              </a:defRPr>
            </a:lvl7pPr>
            <a:lvl8pPr lvl="7" algn="l">
              <a:lnSpc>
                <a:spcPct val="100000"/>
              </a:lnSpc>
              <a:spcBef>
                <a:spcPts val="0"/>
              </a:spcBef>
              <a:spcAft>
                <a:spcPts val="0"/>
              </a:spcAft>
              <a:buSzPts val="3200"/>
              <a:buNone/>
              <a:defRPr>
                <a:latin typeface="Nunito"/>
                <a:ea typeface="Nunito"/>
                <a:cs typeface="Nunito"/>
                <a:sym typeface="Nunito"/>
              </a:defRPr>
            </a:lvl8pPr>
            <a:lvl9pPr lvl="8" algn="l">
              <a:lnSpc>
                <a:spcPct val="100000"/>
              </a:lnSpc>
              <a:spcBef>
                <a:spcPts val="0"/>
              </a:spcBef>
              <a:spcAft>
                <a:spcPts val="0"/>
              </a:spcAft>
              <a:buSzPts val="3200"/>
              <a:buNone/>
              <a:defRPr>
                <a:latin typeface="Nunito"/>
                <a:ea typeface="Nunito"/>
                <a:cs typeface="Nunito"/>
                <a:sym typeface="Nunito"/>
              </a:defRPr>
            </a:lvl9pPr>
          </a:lstStyle>
          <a:p/>
        </p:txBody>
      </p:sp>
      <p:sp>
        <p:nvSpPr>
          <p:cNvPr id="35" name="Google Shape;35;p22"/>
          <p:cNvSpPr txBox="1"/>
          <p:nvPr>
            <p:ph idx="1" type="subTitle"/>
          </p:nvPr>
        </p:nvSpPr>
        <p:spPr>
          <a:xfrm>
            <a:off x="859325" y="2336275"/>
            <a:ext cx="2599200" cy="125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6" name="Shape 36"/>
        <p:cNvGrpSpPr/>
        <p:nvPr/>
      </p:nvGrpSpPr>
      <p:grpSpPr>
        <a:xfrm>
          <a:off x="0" y="0"/>
          <a:ext cx="0" cy="0"/>
          <a:chOff x="0" y="0"/>
          <a:chExt cx="0" cy="0"/>
        </a:xfrm>
      </p:grpSpPr>
      <p:sp>
        <p:nvSpPr>
          <p:cNvPr id="37" name="Google Shape;37;p23"/>
          <p:cNvSpPr/>
          <p:nvPr/>
        </p:nvSpPr>
        <p:spPr>
          <a:xfrm>
            <a:off x="403200" y="389175"/>
            <a:ext cx="8337600" cy="783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3"/>
          <p:cNvSpPr/>
          <p:nvPr/>
        </p:nvSpPr>
        <p:spPr>
          <a:xfrm>
            <a:off x="-100" y="4665475"/>
            <a:ext cx="9144000" cy="478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3"/>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500"/>
              <a:buFont typeface="Fredoka One"/>
              <a:buNone/>
              <a:defRPr>
                <a:solidFill>
                  <a:schemeClr val="dk1"/>
                </a:solidFill>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40" name="Shape 40"/>
        <p:cNvGrpSpPr/>
        <p:nvPr/>
      </p:nvGrpSpPr>
      <p:grpSpPr>
        <a:xfrm>
          <a:off x="0" y="0"/>
          <a:ext cx="0" cy="0"/>
          <a:chOff x="0" y="0"/>
          <a:chExt cx="0" cy="0"/>
        </a:xfrm>
      </p:grpSpPr>
      <p:sp>
        <p:nvSpPr>
          <p:cNvPr id="41" name="Google Shape;41;p24"/>
          <p:cNvSpPr/>
          <p:nvPr/>
        </p:nvSpPr>
        <p:spPr>
          <a:xfrm>
            <a:off x="-100" y="0"/>
            <a:ext cx="9144000" cy="78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4"/>
          <p:cNvSpPr/>
          <p:nvPr/>
        </p:nvSpPr>
        <p:spPr>
          <a:xfrm>
            <a:off x="403200" y="389175"/>
            <a:ext cx="8337600" cy="783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4"/>
          <p:cNvSpPr/>
          <p:nvPr/>
        </p:nvSpPr>
        <p:spPr>
          <a:xfrm>
            <a:off x="403200" y="4308125"/>
            <a:ext cx="8337600" cy="478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4"/>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500"/>
              <a:buFont typeface="Fredoka One"/>
              <a:buNone/>
              <a:defRPr>
                <a:solidFill>
                  <a:schemeClr val="dk1"/>
                </a:solidFill>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5"/>
          <p:cNvSpPr/>
          <p:nvPr/>
        </p:nvSpPr>
        <p:spPr>
          <a:xfrm>
            <a:off x="403200" y="389175"/>
            <a:ext cx="8337600" cy="783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26"/>
          <p:cNvSpPr txBox="1"/>
          <p:nvPr>
            <p:ph type="title"/>
          </p:nvPr>
        </p:nvSpPr>
        <p:spPr>
          <a:xfrm>
            <a:off x="1570750" y="1307100"/>
            <a:ext cx="60024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0" name="Google Shape;50;p26"/>
          <p:cNvSpPr/>
          <p:nvPr/>
        </p:nvSpPr>
        <p:spPr>
          <a:xfrm>
            <a:off x="0" y="3286800"/>
            <a:ext cx="9144000" cy="1856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1pPr>
            <a:lvl2pPr lvl="1"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2pPr>
            <a:lvl3pPr lvl="2"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3pPr>
            <a:lvl4pPr lvl="3"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4pPr>
            <a:lvl5pPr lvl="4"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5pPr>
            <a:lvl6pPr lvl="5"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6pPr>
            <a:lvl7pPr lvl="6"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7pPr>
            <a:lvl8pPr lvl="7"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8pPr>
            <a:lvl9pPr lvl="8"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1pPr>
            <a:lvl2pPr indent="-317500" lvl="1" marL="9144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2pPr>
            <a:lvl3pPr indent="-317500" lvl="2" marL="13716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3pPr>
            <a:lvl4pPr indent="-317500" lvl="3" marL="18288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4pPr>
            <a:lvl5pPr indent="-317500" lvl="4" marL="22860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5pPr>
            <a:lvl6pPr indent="-317500" lvl="5" marL="27432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100000"/>
              </a:lnSpc>
              <a:spcBef>
                <a:spcPts val="1600"/>
              </a:spcBef>
              <a:spcAft>
                <a:spcPts val="160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1acd5198ca4_0_0"/>
          <p:cNvSpPr txBox="1"/>
          <p:nvPr>
            <p:ph type="ctrTitle"/>
          </p:nvPr>
        </p:nvSpPr>
        <p:spPr>
          <a:xfrm>
            <a:off x="311708" y="128250"/>
            <a:ext cx="8520600" cy="2052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US" sz="4000">
                <a:solidFill>
                  <a:srgbClr val="D55454"/>
                </a:solidFill>
                <a:latin typeface="Times New Roman"/>
                <a:ea typeface="Times New Roman"/>
                <a:cs typeface="Times New Roman"/>
                <a:sym typeface="Times New Roman"/>
              </a:rPr>
              <a:t>NEU MINGLE</a:t>
            </a:r>
            <a:endParaRPr sz="4000">
              <a:solidFill>
                <a:srgbClr val="D55454"/>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66" name="Google Shape;66;g1acd5198ca4_0_0"/>
          <p:cNvSpPr txBox="1"/>
          <p:nvPr>
            <p:ph idx="1" type="subTitle"/>
          </p:nvPr>
        </p:nvSpPr>
        <p:spPr>
          <a:xfrm>
            <a:off x="367725" y="1421875"/>
            <a:ext cx="8520600" cy="393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440"/>
              <a:buFont typeface="Arial"/>
              <a:buNone/>
            </a:pPr>
            <a:r>
              <a:rPr lang="en-US" sz="1720">
                <a:solidFill>
                  <a:schemeClr val="dk1"/>
                </a:solidFill>
                <a:latin typeface="Times New Roman"/>
                <a:ea typeface="Times New Roman"/>
                <a:cs typeface="Times New Roman"/>
                <a:sym typeface="Times New Roman"/>
              </a:rPr>
              <a:t>Ganesh Patil| Keerthana Panyam | Naiya Adatiya | Sravani Banala </a:t>
            </a:r>
            <a:endParaRPr sz="1720">
              <a:solidFill>
                <a:schemeClr val="dk1"/>
              </a:solidFill>
              <a:latin typeface="Times New Roman"/>
              <a:ea typeface="Times New Roman"/>
              <a:cs typeface="Times New Roman"/>
              <a:sym typeface="Times New Roman"/>
            </a:endParaRPr>
          </a:p>
          <a:p>
            <a:pPr indent="0" lvl="0" marL="0" rtl="0" algn="ctr">
              <a:lnSpc>
                <a:spcPct val="80000"/>
              </a:lnSpc>
              <a:spcBef>
                <a:spcPts val="0"/>
              </a:spcBef>
              <a:spcAft>
                <a:spcPts val="0"/>
              </a:spcAft>
              <a:buSzPts val="440"/>
              <a:buNone/>
            </a:pPr>
            <a:r>
              <a:t/>
            </a:r>
            <a:endParaRPr sz="1120"/>
          </a:p>
        </p:txBody>
      </p:sp>
      <p:pic>
        <p:nvPicPr>
          <p:cNvPr id="67" name="Google Shape;67;g1acd5198ca4_0_0"/>
          <p:cNvPicPr preferRelativeResize="0"/>
          <p:nvPr/>
        </p:nvPicPr>
        <p:blipFill>
          <a:blip r:embed="rId3">
            <a:alphaModFix/>
          </a:blip>
          <a:stretch>
            <a:fillRect/>
          </a:stretch>
        </p:blipFill>
        <p:spPr>
          <a:xfrm>
            <a:off x="1674675" y="2909225"/>
            <a:ext cx="6085944" cy="2041525"/>
          </a:xfrm>
          <a:prstGeom prst="rect">
            <a:avLst/>
          </a:prstGeom>
          <a:noFill/>
          <a:ln>
            <a:noFill/>
          </a:ln>
        </p:spPr>
      </p:pic>
      <p:sp>
        <p:nvSpPr>
          <p:cNvPr id="68" name="Google Shape;68;g1acd5198ca4_0_0"/>
          <p:cNvSpPr txBox="1"/>
          <p:nvPr/>
        </p:nvSpPr>
        <p:spPr>
          <a:xfrm>
            <a:off x="1161450" y="1677275"/>
            <a:ext cx="72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________________________________________________________________</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004E6A"/>
                </a:solidFill>
              </a:rPr>
              <a:t>LOGIN</a:t>
            </a:r>
            <a:br>
              <a:rPr lang="en-US"/>
            </a:br>
            <a:endParaRPr/>
          </a:p>
        </p:txBody>
      </p:sp>
      <p:sp>
        <p:nvSpPr>
          <p:cNvPr id="173" name="Google Shape;173;p10"/>
          <p:cNvSpPr txBox="1"/>
          <p:nvPr/>
        </p:nvSpPr>
        <p:spPr>
          <a:xfrm>
            <a:off x="340250" y="1740234"/>
            <a:ext cx="8602800" cy="2955300"/>
          </a:xfrm>
          <a:prstGeom prst="rect">
            <a:avLst/>
          </a:prstGeom>
          <a:noFill/>
          <a:ln>
            <a:noFill/>
          </a:ln>
        </p:spPr>
        <p:txBody>
          <a:bodyPr anchorCtr="0" anchor="t" bIns="91425" lIns="91425" spcFirstLastPara="1" rIns="91425" wrap="square" tIns="91425">
            <a:spAutoFit/>
          </a:bodyPr>
          <a:lstStyle/>
          <a:p>
            <a:pPr indent="-266700" lvl="0" marL="228600" marR="0" rtl="0" algn="l">
              <a:lnSpc>
                <a:spcPct val="15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Cambria"/>
                <a:ea typeface="Cambria"/>
                <a:cs typeface="Cambria"/>
                <a:sym typeface="Cambria"/>
              </a:rPr>
              <a:t>There </a:t>
            </a:r>
            <a:r>
              <a:rPr lang="en-US" sz="1600">
                <a:solidFill>
                  <a:schemeClr val="dk1"/>
                </a:solidFill>
                <a:latin typeface="Cambria"/>
                <a:ea typeface="Cambria"/>
                <a:cs typeface="Cambria"/>
                <a:sym typeface="Cambria"/>
              </a:rPr>
              <a:t>is a drop down with two user-cases: Student and Admin</a:t>
            </a:r>
            <a:endParaRPr sz="2000"/>
          </a:p>
          <a:p>
            <a:pPr indent="-266700" lvl="0" marL="228600" marR="0" rtl="0" algn="l">
              <a:lnSpc>
                <a:spcPct val="150000"/>
              </a:lnSpc>
              <a:spcBef>
                <a:spcPts val="0"/>
              </a:spcBef>
              <a:spcAft>
                <a:spcPts val="0"/>
              </a:spcAft>
              <a:buClr>
                <a:srgbClr val="000000"/>
              </a:buClr>
              <a:buSzPts val="1600"/>
              <a:buFont typeface="Arial"/>
              <a:buAutoNum type="arabicPeriod"/>
            </a:pPr>
            <a:r>
              <a:rPr lang="en-US" sz="1600">
                <a:solidFill>
                  <a:schemeClr val="dk1"/>
                </a:solidFill>
                <a:latin typeface="Cambria"/>
                <a:ea typeface="Cambria"/>
                <a:cs typeface="Cambria"/>
                <a:sym typeface="Cambria"/>
              </a:rPr>
              <a:t>The Log In page asks for the </a:t>
            </a:r>
            <a:r>
              <a:rPr b="0" i="0" lang="en-US" sz="1600" u="none" cap="none" strike="noStrike">
                <a:solidFill>
                  <a:schemeClr val="dk1"/>
                </a:solidFill>
                <a:latin typeface="Cambria"/>
                <a:ea typeface="Cambria"/>
                <a:cs typeface="Cambria"/>
                <a:sym typeface="Cambria"/>
              </a:rPr>
              <a:t> Student </a:t>
            </a:r>
            <a:r>
              <a:rPr lang="en-US" sz="1600">
                <a:solidFill>
                  <a:schemeClr val="dk1"/>
                </a:solidFill>
                <a:latin typeface="Cambria"/>
                <a:ea typeface="Cambria"/>
                <a:cs typeface="Cambria"/>
                <a:sym typeface="Cambria"/>
              </a:rPr>
              <a:t>email id </a:t>
            </a:r>
            <a:r>
              <a:rPr b="0" i="0" lang="en-US" sz="1600" u="none" cap="none" strike="noStrike">
                <a:solidFill>
                  <a:schemeClr val="dk1"/>
                </a:solidFill>
                <a:latin typeface="Cambria"/>
                <a:ea typeface="Cambria"/>
                <a:cs typeface="Cambria"/>
                <a:sym typeface="Cambria"/>
              </a:rPr>
              <a:t>and Password, before login checking whether the user has filled out all the boxes on the student login page, if not asking user to enter all the fields, then switch to the</a:t>
            </a:r>
            <a:r>
              <a:rPr lang="en-US" sz="1600">
                <a:solidFill>
                  <a:schemeClr val="dk1"/>
                </a:solidFill>
                <a:latin typeface="Cambria"/>
                <a:ea typeface="Cambria"/>
                <a:cs typeface="Cambria"/>
                <a:sym typeface="Cambria"/>
              </a:rPr>
              <a:t> Student  Dashboard </a:t>
            </a:r>
            <a:r>
              <a:rPr b="0" i="0" lang="en-US" sz="1600" u="none" cap="none" strike="noStrike">
                <a:solidFill>
                  <a:schemeClr val="dk1"/>
                </a:solidFill>
                <a:latin typeface="Cambria"/>
                <a:ea typeface="Cambria"/>
                <a:cs typeface="Cambria"/>
                <a:sym typeface="Cambria"/>
              </a:rPr>
              <a:t> if the information was entered correctly</a:t>
            </a:r>
            <a:endParaRPr b="0" i="0" sz="1600" u="none" cap="none" strike="noStrike">
              <a:solidFill>
                <a:schemeClr val="dk1"/>
              </a:solidFill>
              <a:latin typeface="Cambria"/>
              <a:ea typeface="Cambria"/>
              <a:cs typeface="Cambria"/>
              <a:sym typeface="Cambria"/>
            </a:endParaRPr>
          </a:p>
          <a:p>
            <a:pPr indent="-266700" lvl="0" marL="228600" marR="0" rtl="0" algn="l">
              <a:lnSpc>
                <a:spcPct val="15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Cambria"/>
                <a:ea typeface="Cambria"/>
                <a:cs typeface="Cambria"/>
                <a:sym typeface="Cambria"/>
              </a:rPr>
              <a:t>Similarly, Admin </a:t>
            </a:r>
            <a:r>
              <a:rPr lang="en-US" sz="1600">
                <a:solidFill>
                  <a:schemeClr val="dk1"/>
                </a:solidFill>
                <a:latin typeface="Cambria"/>
                <a:ea typeface="Cambria"/>
                <a:cs typeface="Cambria"/>
                <a:sym typeface="Cambria"/>
              </a:rPr>
              <a:t>can choose themselves from the drop-down adding the</a:t>
            </a:r>
            <a:r>
              <a:rPr b="0" i="0" lang="en-US" sz="1600" u="none" cap="none" strike="noStrike">
                <a:solidFill>
                  <a:schemeClr val="dk1"/>
                </a:solidFill>
                <a:latin typeface="Cambria"/>
                <a:ea typeface="Cambria"/>
                <a:cs typeface="Cambria"/>
                <a:sym typeface="Cambria"/>
              </a:rPr>
              <a:t> Admin's </a:t>
            </a:r>
            <a:r>
              <a:rPr lang="en-US" sz="1600">
                <a:solidFill>
                  <a:schemeClr val="dk1"/>
                </a:solidFill>
                <a:latin typeface="Cambria"/>
                <a:ea typeface="Cambria"/>
                <a:cs typeface="Cambria"/>
                <a:sym typeface="Cambria"/>
              </a:rPr>
              <a:t>Email ID </a:t>
            </a:r>
            <a:r>
              <a:rPr b="0" i="0" lang="en-US" sz="1600" u="none" cap="none" strike="noStrike">
                <a:solidFill>
                  <a:schemeClr val="dk1"/>
                </a:solidFill>
                <a:latin typeface="Cambria"/>
                <a:ea typeface="Cambria"/>
                <a:cs typeface="Cambria"/>
                <a:sym typeface="Cambria"/>
              </a:rPr>
              <a:t>and Password; if entered correctly, </a:t>
            </a:r>
            <a:r>
              <a:rPr lang="en-US" sz="1600">
                <a:solidFill>
                  <a:schemeClr val="dk1"/>
                </a:solidFill>
                <a:latin typeface="Cambria"/>
                <a:ea typeface="Cambria"/>
                <a:cs typeface="Cambria"/>
                <a:sym typeface="Cambria"/>
              </a:rPr>
              <a:t>it </a:t>
            </a:r>
            <a:r>
              <a:rPr b="0" i="0" lang="en-US" sz="1600" u="none" cap="none" strike="noStrike">
                <a:solidFill>
                  <a:schemeClr val="dk1"/>
                </a:solidFill>
                <a:latin typeface="Cambria"/>
                <a:ea typeface="Cambria"/>
                <a:cs typeface="Cambria"/>
                <a:sym typeface="Cambria"/>
              </a:rPr>
              <a:t>is switched to</a:t>
            </a:r>
            <a:r>
              <a:rPr lang="en-US" sz="1600">
                <a:solidFill>
                  <a:schemeClr val="dk1"/>
                </a:solidFill>
                <a:latin typeface="Cambria"/>
                <a:ea typeface="Cambria"/>
                <a:cs typeface="Cambria"/>
                <a:sym typeface="Cambria"/>
              </a:rPr>
              <a:t> Admin Dashboard. </a:t>
            </a:r>
            <a:endParaRPr b="0" i="0" sz="1600" u="none" cap="none" strike="noStrike">
              <a:solidFill>
                <a:schemeClr val="dk1"/>
              </a:solidFill>
              <a:latin typeface="Cambria"/>
              <a:ea typeface="Cambria"/>
              <a:cs typeface="Cambria"/>
              <a:sym typeface="Cambria"/>
            </a:endParaRPr>
          </a:p>
          <a:p>
            <a:pPr indent="-266700" lvl="0" marL="228600" marR="0" rtl="0" algn="l">
              <a:lnSpc>
                <a:spcPct val="15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Cambria"/>
                <a:ea typeface="Cambria"/>
                <a:cs typeface="Cambria"/>
                <a:sym typeface="Cambria"/>
              </a:rPr>
              <a:t>For the Student Signup page we have </a:t>
            </a:r>
            <a:r>
              <a:rPr lang="en-US" sz="1600">
                <a:solidFill>
                  <a:schemeClr val="dk1"/>
                </a:solidFill>
                <a:latin typeface="Cambria"/>
                <a:ea typeface="Cambria"/>
                <a:cs typeface="Cambria"/>
                <a:sym typeface="Cambria"/>
              </a:rPr>
              <a:t>N</a:t>
            </a:r>
            <a:r>
              <a:rPr b="0" i="0" lang="en-US" sz="1600" u="none" cap="none" strike="noStrike">
                <a:solidFill>
                  <a:schemeClr val="dk1"/>
                </a:solidFill>
                <a:latin typeface="Cambria"/>
                <a:ea typeface="Cambria"/>
                <a:cs typeface="Cambria"/>
                <a:sym typeface="Cambria"/>
              </a:rPr>
              <a:t>ame of the student, </a:t>
            </a:r>
            <a:r>
              <a:rPr lang="en-US" sz="1600">
                <a:solidFill>
                  <a:schemeClr val="dk1"/>
                </a:solidFill>
                <a:latin typeface="Cambria"/>
                <a:ea typeface="Cambria"/>
                <a:cs typeface="Cambria"/>
                <a:sym typeface="Cambria"/>
              </a:rPr>
              <a:t>NUID, </a:t>
            </a:r>
            <a:r>
              <a:rPr b="0" i="0" lang="en-US" sz="1600" u="none" cap="none" strike="noStrike">
                <a:solidFill>
                  <a:schemeClr val="dk1"/>
                </a:solidFill>
                <a:latin typeface="Cambria"/>
                <a:ea typeface="Cambria"/>
                <a:cs typeface="Cambria"/>
                <a:sym typeface="Cambria"/>
              </a:rPr>
              <a:t>email</a:t>
            </a:r>
            <a:r>
              <a:rPr lang="en-US" sz="1600">
                <a:solidFill>
                  <a:schemeClr val="dk1"/>
                </a:solidFill>
                <a:latin typeface="Cambria"/>
                <a:ea typeface="Cambria"/>
                <a:cs typeface="Cambria"/>
                <a:sym typeface="Cambria"/>
              </a:rPr>
              <a:t> and password. </a:t>
            </a:r>
            <a:r>
              <a:rPr b="0" i="0" lang="en-US" sz="1600" u="none" cap="none" strike="noStrike">
                <a:solidFill>
                  <a:schemeClr val="dk1"/>
                </a:solidFill>
                <a:latin typeface="Cambria"/>
                <a:ea typeface="Cambria"/>
                <a:cs typeface="Cambria"/>
                <a:sym typeface="Cambria"/>
              </a:rPr>
              <a:t>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rPr lang="en-US" sz="1200">
                <a:solidFill>
                  <a:schemeClr val="dk1"/>
                </a:solidFill>
                <a:latin typeface="Barlow"/>
                <a:ea typeface="Barlow"/>
                <a:cs typeface="Barlow"/>
                <a:sym typeface="Barlow"/>
              </a:rPr>
              <a:t>`</a:t>
            </a:r>
            <a:endParaRPr b="0" i="0" sz="1200" u="none" cap="none" strike="noStrike">
              <a:solidFill>
                <a:schemeClr val="dk1"/>
              </a:solidFill>
              <a:latin typeface="Barlow"/>
              <a:ea typeface="Barlow"/>
              <a:cs typeface="Barlow"/>
              <a:sym typeface="Barlow"/>
            </a:endParaRPr>
          </a:p>
        </p:txBody>
      </p:sp>
      <p:sp>
        <p:nvSpPr>
          <p:cNvPr id="174" name="Google Shape;174;p10"/>
          <p:cNvSpPr txBox="1"/>
          <p:nvPr/>
        </p:nvSpPr>
        <p:spPr>
          <a:xfrm>
            <a:off x="340242" y="1073579"/>
            <a:ext cx="2437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500" u="none" cap="none" strike="noStrike">
                <a:solidFill>
                  <a:schemeClr val="dk1"/>
                </a:solidFill>
                <a:latin typeface="Cambria"/>
                <a:ea typeface="Cambria"/>
                <a:cs typeface="Cambria"/>
                <a:sym typeface="Cambria"/>
              </a:rPr>
              <a:t>Student/Admin Login</a:t>
            </a:r>
            <a:r>
              <a:rPr b="1" i="0" lang="en-US" sz="1200" u="none" cap="none" strike="noStrike">
                <a:solidFill>
                  <a:schemeClr val="dk1"/>
                </a:solidFill>
                <a:latin typeface="Cambria"/>
                <a:ea typeface="Cambria"/>
                <a:cs typeface="Cambria"/>
                <a:sym typeface="Cambria"/>
              </a:rPr>
              <a:t> </a:t>
            </a:r>
            <a:endParaRPr b="1" i="0" sz="1200" u="none" cap="none" strike="noStrike">
              <a:solidFill>
                <a:schemeClr val="dk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acd5198ca4_0_60"/>
          <p:cNvSpPr txBox="1"/>
          <p:nvPr>
            <p:ph type="title"/>
          </p:nvPr>
        </p:nvSpPr>
        <p:spPr>
          <a:xfrm>
            <a:off x="720000" y="184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Log In Page</a:t>
            </a:r>
            <a:endParaRPr/>
          </a:p>
          <a:p>
            <a:pPr indent="0" lvl="0" marL="0" rtl="0" algn="l">
              <a:spcBef>
                <a:spcPts val="0"/>
              </a:spcBef>
              <a:spcAft>
                <a:spcPts val="0"/>
              </a:spcAft>
              <a:buNone/>
            </a:pPr>
            <a:r>
              <a:t/>
            </a:r>
            <a:endParaRPr/>
          </a:p>
        </p:txBody>
      </p:sp>
      <p:pic>
        <p:nvPicPr>
          <p:cNvPr id="180" name="Google Shape;180;g1acd5198ca4_0_60"/>
          <p:cNvPicPr preferRelativeResize="0"/>
          <p:nvPr/>
        </p:nvPicPr>
        <p:blipFill>
          <a:blip r:embed="rId3">
            <a:alphaModFix/>
          </a:blip>
          <a:stretch>
            <a:fillRect/>
          </a:stretch>
        </p:blipFill>
        <p:spPr>
          <a:xfrm>
            <a:off x="877525" y="756700"/>
            <a:ext cx="7498547" cy="4159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acd5198ca4_0_66"/>
          <p:cNvSpPr txBox="1"/>
          <p:nvPr>
            <p:ph type="title"/>
          </p:nvPr>
        </p:nvSpPr>
        <p:spPr>
          <a:xfrm>
            <a:off x="652325" y="135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Sign In Page</a:t>
            </a:r>
            <a:endParaRPr/>
          </a:p>
          <a:p>
            <a:pPr indent="0" lvl="0" marL="0" rtl="0" algn="l">
              <a:spcBef>
                <a:spcPts val="0"/>
              </a:spcBef>
              <a:spcAft>
                <a:spcPts val="0"/>
              </a:spcAft>
              <a:buNone/>
            </a:pPr>
            <a:r>
              <a:t/>
            </a:r>
            <a:endParaRPr/>
          </a:p>
        </p:txBody>
      </p:sp>
      <p:pic>
        <p:nvPicPr>
          <p:cNvPr id="186" name="Google Shape;186;g1acd5198ca4_0_66"/>
          <p:cNvPicPr preferRelativeResize="0"/>
          <p:nvPr/>
        </p:nvPicPr>
        <p:blipFill>
          <a:blip r:embed="rId3">
            <a:alphaModFix/>
          </a:blip>
          <a:stretch>
            <a:fillRect/>
          </a:stretch>
        </p:blipFill>
        <p:spPr>
          <a:xfrm>
            <a:off x="923138" y="793050"/>
            <a:ext cx="7433180" cy="4130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txBox="1"/>
          <p:nvPr>
            <p:ph type="title"/>
          </p:nvPr>
        </p:nvSpPr>
        <p:spPr>
          <a:xfrm>
            <a:off x="720000" y="1936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rgbClr val="004E6A"/>
                </a:solidFill>
              </a:rPr>
              <a:t>STUDENT DASHBOARD</a:t>
            </a:r>
            <a:endParaRPr>
              <a:solidFill>
                <a:srgbClr val="004E6A"/>
              </a:solidFill>
            </a:endParaRPr>
          </a:p>
        </p:txBody>
      </p:sp>
      <p:sp>
        <p:nvSpPr>
          <p:cNvPr id="192" name="Google Shape;192;p11"/>
          <p:cNvSpPr txBox="1"/>
          <p:nvPr/>
        </p:nvSpPr>
        <p:spPr>
          <a:xfrm>
            <a:off x="609988" y="1578313"/>
            <a:ext cx="813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t/>
            </a:r>
            <a:endParaRPr b="0" i="0" sz="1200" u="none" cap="none" strike="noStrike">
              <a:solidFill>
                <a:schemeClr val="dk1"/>
              </a:solidFill>
              <a:latin typeface="Barlow"/>
              <a:ea typeface="Barlow"/>
              <a:cs typeface="Barlow"/>
              <a:sym typeface="Barlow"/>
            </a:endParaRPr>
          </a:p>
        </p:txBody>
      </p:sp>
      <p:sp>
        <p:nvSpPr>
          <p:cNvPr id="193" name="Google Shape;193;p11"/>
          <p:cNvSpPr txBox="1"/>
          <p:nvPr/>
        </p:nvSpPr>
        <p:spPr>
          <a:xfrm>
            <a:off x="720000" y="1254305"/>
            <a:ext cx="81333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dk1"/>
                </a:solidFill>
                <a:latin typeface="Cambria"/>
                <a:ea typeface="Cambria"/>
                <a:cs typeface="Cambria"/>
                <a:sym typeface="Cambria"/>
              </a:rPr>
              <a:t>The Student Dashboard consists the features:</a:t>
            </a:r>
            <a:endParaRPr b="1">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t/>
            </a:r>
            <a:endParaRPr b="1">
              <a:solidFill>
                <a:schemeClr val="dk1"/>
              </a:solidFill>
              <a:latin typeface="Cambria"/>
              <a:ea typeface="Cambria"/>
              <a:cs typeface="Cambria"/>
              <a:sym typeface="Cambria"/>
            </a:endParaRPr>
          </a:p>
          <a:p>
            <a:pPr indent="-317500" lvl="0" marL="457200" marR="0" rtl="0" algn="l">
              <a:lnSpc>
                <a:spcPct val="100000"/>
              </a:lnSpc>
              <a:spcBef>
                <a:spcPts val="0"/>
              </a:spcBef>
              <a:spcAft>
                <a:spcPts val="0"/>
              </a:spcAft>
              <a:buClr>
                <a:schemeClr val="dk1"/>
              </a:buClr>
              <a:buSzPts val="1400"/>
              <a:buFont typeface="Cambria"/>
              <a:buChar char="●"/>
            </a:pPr>
            <a:r>
              <a:rPr lang="en-US">
                <a:solidFill>
                  <a:schemeClr val="dk1"/>
                </a:solidFill>
                <a:latin typeface="Cambria"/>
                <a:ea typeface="Cambria"/>
                <a:cs typeface="Cambria"/>
                <a:sym typeface="Cambria"/>
              </a:rPr>
              <a:t>Connect</a:t>
            </a:r>
            <a:endParaRPr>
              <a:solidFill>
                <a:schemeClr val="dk1"/>
              </a:solidFill>
              <a:latin typeface="Cambria"/>
              <a:ea typeface="Cambria"/>
              <a:cs typeface="Cambria"/>
              <a:sym typeface="Cambria"/>
            </a:endParaRPr>
          </a:p>
          <a:p>
            <a:pPr indent="-317500" lvl="0" marL="457200" marR="0" rtl="0" algn="l">
              <a:lnSpc>
                <a:spcPct val="100000"/>
              </a:lnSpc>
              <a:spcBef>
                <a:spcPts val="0"/>
              </a:spcBef>
              <a:spcAft>
                <a:spcPts val="0"/>
              </a:spcAft>
              <a:buClr>
                <a:schemeClr val="dk1"/>
              </a:buClr>
              <a:buSzPts val="1400"/>
              <a:buFont typeface="Cambria"/>
              <a:buChar char="●"/>
            </a:pPr>
            <a:r>
              <a:rPr lang="en-US">
                <a:solidFill>
                  <a:schemeClr val="dk1"/>
                </a:solidFill>
                <a:latin typeface="Cambria"/>
                <a:ea typeface="Cambria"/>
                <a:cs typeface="Cambria"/>
                <a:sym typeface="Cambria"/>
              </a:rPr>
              <a:t>Chat</a:t>
            </a:r>
            <a:endParaRPr>
              <a:solidFill>
                <a:schemeClr val="dk1"/>
              </a:solidFill>
              <a:latin typeface="Cambria"/>
              <a:ea typeface="Cambria"/>
              <a:cs typeface="Cambria"/>
              <a:sym typeface="Cambria"/>
            </a:endParaRPr>
          </a:p>
          <a:p>
            <a:pPr indent="-317500" lvl="0" marL="457200" marR="0" rtl="0" algn="l">
              <a:lnSpc>
                <a:spcPct val="100000"/>
              </a:lnSpc>
              <a:spcBef>
                <a:spcPts val="0"/>
              </a:spcBef>
              <a:spcAft>
                <a:spcPts val="0"/>
              </a:spcAft>
              <a:buClr>
                <a:schemeClr val="dk1"/>
              </a:buClr>
              <a:buSzPts val="1400"/>
              <a:buFont typeface="Cambria"/>
              <a:buChar char="●"/>
            </a:pPr>
            <a:r>
              <a:rPr lang="en-US">
                <a:solidFill>
                  <a:schemeClr val="dk1"/>
                </a:solidFill>
                <a:latin typeface="Cambria"/>
                <a:ea typeface="Cambria"/>
                <a:cs typeface="Cambria"/>
                <a:sym typeface="Cambria"/>
              </a:rPr>
              <a:t>Career Lobby</a:t>
            </a:r>
            <a:endParaRPr>
              <a:solidFill>
                <a:schemeClr val="dk1"/>
              </a:solidFill>
              <a:latin typeface="Cambria"/>
              <a:ea typeface="Cambria"/>
              <a:cs typeface="Cambria"/>
              <a:sym typeface="Cambria"/>
            </a:endParaRPr>
          </a:p>
          <a:p>
            <a:pPr indent="-317500" lvl="0" marL="457200" marR="0" rtl="0" algn="l">
              <a:lnSpc>
                <a:spcPct val="100000"/>
              </a:lnSpc>
              <a:spcBef>
                <a:spcPts val="0"/>
              </a:spcBef>
              <a:spcAft>
                <a:spcPts val="0"/>
              </a:spcAft>
              <a:buClr>
                <a:schemeClr val="dk1"/>
              </a:buClr>
              <a:buSzPts val="1400"/>
              <a:buFont typeface="Cambria"/>
              <a:buChar char="●"/>
            </a:pPr>
            <a:r>
              <a:rPr lang="en-US">
                <a:solidFill>
                  <a:schemeClr val="dk1"/>
                </a:solidFill>
                <a:latin typeface="Cambria"/>
                <a:ea typeface="Cambria"/>
                <a:cs typeface="Cambria"/>
                <a:sym typeface="Cambria"/>
              </a:rPr>
              <a:t>Events</a:t>
            </a:r>
            <a:endParaRPr>
              <a:solidFill>
                <a:schemeClr val="dk1"/>
              </a:solidFill>
              <a:latin typeface="Cambria"/>
              <a:ea typeface="Cambria"/>
              <a:cs typeface="Cambria"/>
              <a:sym typeface="Cambria"/>
            </a:endParaRPr>
          </a:p>
          <a:p>
            <a:pPr indent="-317500" lvl="0" marL="457200" marR="0" rtl="0" algn="l">
              <a:lnSpc>
                <a:spcPct val="100000"/>
              </a:lnSpc>
              <a:spcBef>
                <a:spcPts val="0"/>
              </a:spcBef>
              <a:spcAft>
                <a:spcPts val="0"/>
              </a:spcAft>
              <a:buClr>
                <a:schemeClr val="dk1"/>
              </a:buClr>
              <a:buSzPts val="1400"/>
              <a:buFont typeface="Cambria"/>
              <a:buChar char="●"/>
            </a:pPr>
            <a:r>
              <a:rPr lang="en-US">
                <a:solidFill>
                  <a:schemeClr val="dk1"/>
                </a:solidFill>
                <a:latin typeface="Cambria"/>
                <a:ea typeface="Cambria"/>
                <a:cs typeface="Cambria"/>
                <a:sym typeface="Cambria"/>
              </a:rPr>
              <a:t>Discover</a:t>
            </a:r>
            <a:endParaRPr>
              <a:solidFill>
                <a:schemeClr val="dk1"/>
              </a:solidFill>
              <a:latin typeface="Cambria"/>
              <a:ea typeface="Cambria"/>
              <a:cs typeface="Cambria"/>
              <a:sym typeface="Cambria"/>
            </a:endParaRPr>
          </a:p>
          <a:p>
            <a:pPr indent="-317500" lvl="0" marL="457200" marR="0" rtl="0" algn="l">
              <a:lnSpc>
                <a:spcPct val="100000"/>
              </a:lnSpc>
              <a:spcBef>
                <a:spcPts val="0"/>
              </a:spcBef>
              <a:spcAft>
                <a:spcPts val="0"/>
              </a:spcAft>
              <a:buClr>
                <a:schemeClr val="dk1"/>
              </a:buClr>
              <a:buSzPts val="1400"/>
              <a:buFont typeface="Cambria"/>
              <a:buChar char="●"/>
            </a:pPr>
            <a:r>
              <a:rPr lang="en-US">
                <a:solidFill>
                  <a:schemeClr val="dk1"/>
                </a:solidFill>
                <a:latin typeface="Cambria"/>
                <a:ea typeface="Cambria"/>
                <a:cs typeface="Cambria"/>
                <a:sym typeface="Cambria"/>
              </a:rPr>
              <a:t>Polls</a:t>
            </a:r>
            <a:endParaRPr>
              <a:solidFill>
                <a:schemeClr val="dk1"/>
              </a:solidFill>
              <a:latin typeface="Cambria"/>
              <a:ea typeface="Cambria"/>
              <a:cs typeface="Cambria"/>
              <a:sym typeface="Cambria"/>
            </a:endParaRPr>
          </a:p>
          <a:p>
            <a:pPr indent="-317500" lvl="0" marL="457200" marR="0" rtl="0" algn="l">
              <a:lnSpc>
                <a:spcPct val="100000"/>
              </a:lnSpc>
              <a:spcBef>
                <a:spcPts val="0"/>
              </a:spcBef>
              <a:spcAft>
                <a:spcPts val="0"/>
              </a:spcAft>
              <a:buClr>
                <a:schemeClr val="dk1"/>
              </a:buClr>
              <a:buSzPts val="1400"/>
              <a:buFont typeface="Cambria"/>
              <a:buChar char="●"/>
            </a:pPr>
            <a:r>
              <a:rPr lang="en-US">
                <a:solidFill>
                  <a:schemeClr val="dk1"/>
                </a:solidFill>
                <a:latin typeface="Cambria"/>
                <a:ea typeface="Cambria"/>
                <a:cs typeface="Cambria"/>
                <a:sym typeface="Cambria"/>
              </a:rPr>
              <a:t>Calendar</a:t>
            </a:r>
            <a:endParaRPr>
              <a:solidFill>
                <a:schemeClr val="dk1"/>
              </a:solidFill>
              <a:latin typeface="Cambria"/>
              <a:ea typeface="Cambria"/>
              <a:cs typeface="Cambria"/>
              <a:sym typeface="Cambria"/>
            </a:endParaRPr>
          </a:p>
          <a:p>
            <a:pPr indent="-317500" lvl="0" marL="457200" marR="0" rtl="0" algn="l">
              <a:lnSpc>
                <a:spcPct val="100000"/>
              </a:lnSpc>
              <a:spcBef>
                <a:spcPts val="0"/>
              </a:spcBef>
              <a:spcAft>
                <a:spcPts val="0"/>
              </a:spcAft>
              <a:buClr>
                <a:schemeClr val="dk1"/>
              </a:buClr>
              <a:buSzPts val="1400"/>
              <a:buFont typeface="Cambria"/>
              <a:buChar char="●"/>
            </a:pPr>
            <a:r>
              <a:rPr lang="en-US">
                <a:solidFill>
                  <a:schemeClr val="dk1"/>
                </a:solidFill>
                <a:latin typeface="Cambria"/>
                <a:ea typeface="Cambria"/>
                <a:cs typeface="Cambria"/>
                <a:sym typeface="Cambria"/>
              </a:rPr>
              <a:t>Update Profile</a:t>
            </a:r>
            <a:endParaRPr>
              <a:solidFill>
                <a:schemeClr val="dk1"/>
              </a:solidFill>
              <a:latin typeface="Cambria"/>
              <a:ea typeface="Cambria"/>
              <a:cs typeface="Cambria"/>
              <a:sym typeface="Cambria"/>
            </a:endParaRPr>
          </a:p>
        </p:txBody>
      </p:sp>
      <p:sp>
        <p:nvSpPr>
          <p:cNvPr id="194" name="Google Shape;194;p11"/>
          <p:cNvSpPr txBox="1"/>
          <p:nvPr/>
        </p:nvSpPr>
        <p:spPr>
          <a:xfrm>
            <a:off x="720000" y="2794472"/>
            <a:ext cx="22287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Cambria"/>
              <a:ea typeface="Cambria"/>
              <a:cs typeface="Cambria"/>
              <a:sym typeface="Cambria"/>
            </a:endParaRPr>
          </a:p>
        </p:txBody>
      </p:sp>
      <p:sp>
        <p:nvSpPr>
          <p:cNvPr id="195" name="Google Shape;195;p11"/>
          <p:cNvSpPr txBox="1"/>
          <p:nvPr/>
        </p:nvSpPr>
        <p:spPr>
          <a:xfrm>
            <a:off x="609988" y="3102249"/>
            <a:ext cx="7923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acd5198ca4_0_72"/>
          <p:cNvSpPr txBox="1"/>
          <p:nvPr>
            <p:ph type="title"/>
          </p:nvPr>
        </p:nvSpPr>
        <p:spPr>
          <a:xfrm>
            <a:off x="720000" y="135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STUDENT DASHBOARD</a:t>
            </a:r>
            <a:endParaRPr/>
          </a:p>
        </p:txBody>
      </p:sp>
      <p:pic>
        <p:nvPicPr>
          <p:cNvPr id="201" name="Google Shape;201;g1acd5198ca4_0_72"/>
          <p:cNvPicPr preferRelativeResize="0"/>
          <p:nvPr/>
        </p:nvPicPr>
        <p:blipFill>
          <a:blip r:embed="rId3">
            <a:alphaModFix/>
          </a:blip>
          <a:stretch>
            <a:fillRect/>
          </a:stretch>
        </p:blipFill>
        <p:spPr>
          <a:xfrm>
            <a:off x="277813" y="670374"/>
            <a:ext cx="8588376" cy="4267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2"/>
          <p:cNvSpPr txBox="1"/>
          <p:nvPr>
            <p:ph type="title"/>
          </p:nvPr>
        </p:nvSpPr>
        <p:spPr>
          <a:xfrm>
            <a:off x="719275" y="135650"/>
            <a:ext cx="7704000" cy="572700"/>
          </a:xfrm>
          <a:prstGeom prst="rect">
            <a:avLst/>
          </a:prstGeom>
          <a:noFill/>
          <a:ln>
            <a:noFill/>
          </a:ln>
        </p:spPr>
        <p:txBody>
          <a:bodyPr anchorCtr="0" anchor="t" bIns="91425" lIns="91425" spcFirstLastPara="1" rIns="91425" wrap="square" tIns="91425">
            <a:noAutofit/>
          </a:bodyPr>
          <a:lstStyle/>
          <a:p>
            <a:pPr indent="-431800" lvl="0" marL="457200" rtl="0" algn="l">
              <a:lnSpc>
                <a:spcPct val="100000"/>
              </a:lnSpc>
              <a:spcBef>
                <a:spcPts val="0"/>
              </a:spcBef>
              <a:spcAft>
                <a:spcPts val="0"/>
              </a:spcAft>
              <a:buClr>
                <a:srgbClr val="004E6A"/>
              </a:buClr>
              <a:buSzPts val="3200"/>
              <a:buAutoNum type="arabicPeriod"/>
            </a:pPr>
            <a:r>
              <a:rPr lang="en-US">
                <a:solidFill>
                  <a:srgbClr val="004E6A"/>
                </a:solidFill>
              </a:rPr>
              <a:t>Connect:</a:t>
            </a:r>
            <a:endParaRPr>
              <a:solidFill>
                <a:srgbClr val="004E6A"/>
              </a:solidFill>
            </a:endParaRPr>
          </a:p>
        </p:txBody>
      </p:sp>
      <p:sp>
        <p:nvSpPr>
          <p:cNvPr id="207" name="Google Shape;207;p12"/>
          <p:cNvSpPr txBox="1"/>
          <p:nvPr/>
        </p:nvSpPr>
        <p:spPr>
          <a:xfrm>
            <a:off x="618775" y="1131175"/>
            <a:ext cx="80439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Connect functionality is used for northeastern students to connect with the peers and course colleagues.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Students can send the connection requests to the students whom they wish to connect. On the basis of that they can expand their network.</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There’s three columns; one consisting of all existing users, second consisting of all connection requests sent to the user by other users which can be accepted or rejected and third all of the user’s connections that has an option to remove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acd5198ca4_0_79"/>
          <p:cNvSpPr txBox="1"/>
          <p:nvPr>
            <p:ph type="title"/>
          </p:nvPr>
        </p:nvSpPr>
        <p:spPr>
          <a:xfrm>
            <a:off x="153300" y="142450"/>
            <a:ext cx="8837400" cy="5727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AutoNum type="arabicPeriod"/>
            </a:pPr>
            <a:r>
              <a:rPr lang="en-US"/>
              <a:t>Connect</a:t>
            </a:r>
            <a:endParaRPr/>
          </a:p>
          <a:p>
            <a:pPr indent="0" lvl="0" marL="0" rtl="0" algn="ctr">
              <a:spcBef>
                <a:spcPts val="0"/>
              </a:spcBef>
              <a:spcAft>
                <a:spcPts val="0"/>
              </a:spcAft>
              <a:buNone/>
            </a:pPr>
            <a:r>
              <a:t/>
            </a:r>
            <a:endParaRPr/>
          </a:p>
        </p:txBody>
      </p:sp>
      <p:pic>
        <p:nvPicPr>
          <p:cNvPr descr="image" id="213" name="Google Shape;213;g1acd5198ca4_0_79"/>
          <p:cNvPicPr preferRelativeResize="0"/>
          <p:nvPr/>
        </p:nvPicPr>
        <p:blipFill>
          <a:blip r:embed="rId3">
            <a:alphaModFix/>
          </a:blip>
          <a:stretch>
            <a:fillRect/>
          </a:stretch>
        </p:blipFill>
        <p:spPr>
          <a:xfrm>
            <a:off x="152400" y="867550"/>
            <a:ext cx="8681158" cy="412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3"/>
          <p:cNvSpPr txBox="1"/>
          <p:nvPr>
            <p:ph type="title"/>
          </p:nvPr>
        </p:nvSpPr>
        <p:spPr>
          <a:xfrm>
            <a:off x="720000" y="1157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rgbClr val="004E6A"/>
                </a:solidFill>
              </a:rPr>
              <a:t>2.Chat Lobby</a:t>
            </a:r>
            <a:endParaRPr>
              <a:solidFill>
                <a:srgbClr val="004E6A"/>
              </a:solidFill>
            </a:endParaRPr>
          </a:p>
        </p:txBody>
      </p:sp>
      <p:sp>
        <p:nvSpPr>
          <p:cNvPr id="219" name="Google Shape;219;p13"/>
          <p:cNvSpPr txBox="1"/>
          <p:nvPr/>
        </p:nvSpPr>
        <p:spPr>
          <a:xfrm>
            <a:off x="720000" y="1486982"/>
            <a:ext cx="2937300" cy="3078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a:p>
        </p:txBody>
      </p:sp>
      <p:sp>
        <p:nvSpPr>
          <p:cNvPr id="220" name="Google Shape;220;p13"/>
          <p:cNvSpPr txBox="1"/>
          <p:nvPr/>
        </p:nvSpPr>
        <p:spPr>
          <a:xfrm>
            <a:off x="516125" y="1192450"/>
            <a:ext cx="85341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a:latin typeface="Barlow"/>
                <a:ea typeface="Barlow"/>
                <a:cs typeface="Barlow"/>
                <a:sym typeface="Barlow"/>
              </a:rPr>
              <a:t> </a:t>
            </a:r>
            <a:r>
              <a:rPr lang="en-US"/>
              <a:t>Chat functionality is a messaging platform through which students can communicate with their connections. Student's will be able to fetch and post messages to their connections.</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US"/>
              <a:t>Through chat you can communicate with any of the other users and check their availability status.</a:t>
            </a:r>
            <a:endParaRPr/>
          </a:p>
        </p:txBody>
      </p:sp>
      <p:sp>
        <p:nvSpPr>
          <p:cNvPr id="221" name="Google Shape;221;p13"/>
          <p:cNvSpPr txBox="1"/>
          <p:nvPr/>
        </p:nvSpPr>
        <p:spPr>
          <a:xfrm>
            <a:off x="62300" y="2011125"/>
            <a:ext cx="87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acd5198ca4_0_86"/>
          <p:cNvSpPr txBox="1"/>
          <p:nvPr>
            <p:ph type="title"/>
          </p:nvPr>
        </p:nvSpPr>
        <p:spPr>
          <a:xfrm>
            <a:off x="577625" y="178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2. Chat Lobby</a:t>
            </a:r>
            <a:endParaRPr/>
          </a:p>
          <a:p>
            <a:pPr indent="0" lvl="0" marL="0" rtl="0" algn="ctr">
              <a:spcBef>
                <a:spcPts val="0"/>
              </a:spcBef>
              <a:spcAft>
                <a:spcPts val="0"/>
              </a:spcAft>
              <a:buNone/>
            </a:pPr>
            <a:r>
              <a:t/>
            </a:r>
            <a:endParaRPr/>
          </a:p>
        </p:txBody>
      </p:sp>
      <p:pic>
        <p:nvPicPr>
          <p:cNvPr id="227" name="Google Shape;227;g1acd5198ca4_0_86"/>
          <p:cNvPicPr preferRelativeResize="0"/>
          <p:nvPr/>
        </p:nvPicPr>
        <p:blipFill>
          <a:blip r:embed="rId3">
            <a:alphaModFix/>
          </a:blip>
          <a:stretch>
            <a:fillRect/>
          </a:stretch>
        </p:blipFill>
        <p:spPr>
          <a:xfrm>
            <a:off x="152400" y="827575"/>
            <a:ext cx="8765326" cy="4163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acd5198ca4_0_90"/>
          <p:cNvSpPr txBox="1"/>
          <p:nvPr>
            <p:ph type="title"/>
          </p:nvPr>
        </p:nvSpPr>
        <p:spPr>
          <a:xfrm>
            <a:off x="639900" y="151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3. Career Lobby</a:t>
            </a:r>
            <a:endParaRPr/>
          </a:p>
        </p:txBody>
      </p:sp>
      <p:sp>
        <p:nvSpPr>
          <p:cNvPr id="233" name="Google Shape;233;g1acd5198ca4_0_90"/>
          <p:cNvSpPr txBox="1"/>
          <p:nvPr/>
        </p:nvSpPr>
        <p:spPr>
          <a:xfrm>
            <a:off x="649600" y="1156850"/>
            <a:ext cx="83472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a:t>Career lobby functionality is a messaging platform through which students can communicate with the existing career discussion groups.</a:t>
            </a:r>
            <a:endParaRPr/>
          </a:p>
          <a:p>
            <a:pPr indent="0" lvl="0" marL="0" rtl="0" algn="l">
              <a:lnSpc>
                <a:spcPct val="115000"/>
              </a:lnSpc>
              <a:spcBef>
                <a:spcPts val="0"/>
              </a:spcBef>
              <a:spcAft>
                <a:spcPts val="0"/>
              </a:spcAft>
              <a:buClr>
                <a:schemeClr val="dk1"/>
              </a:buClr>
              <a:buSzPts val="1100"/>
              <a:buFont typeface="Arial"/>
              <a:buNone/>
            </a:pPr>
            <a:r>
              <a:t/>
            </a:r>
            <a:endParaRPr>
              <a:latin typeface="Barlow"/>
              <a:ea typeface="Barlow"/>
              <a:cs typeface="Barlow"/>
              <a:sym typeface="Barlow"/>
            </a:endParaRPr>
          </a:p>
          <a:p>
            <a:pPr indent="-317500" lvl="0" marL="457200" rtl="0" algn="l">
              <a:spcBef>
                <a:spcPts val="0"/>
              </a:spcBef>
              <a:spcAft>
                <a:spcPts val="0"/>
              </a:spcAft>
              <a:buSzPts val="1400"/>
              <a:buChar char="●"/>
            </a:pPr>
            <a:r>
              <a:rPr lang="en-US"/>
              <a:t>These groups consist of multiple other users than can discuss on  a </a:t>
            </a:r>
            <a:r>
              <a:rPr lang="en-US"/>
              <a:t>specific</a:t>
            </a:r>
            <a:r>
              <a:rPr lang="en-US"/>
              <a:t> topic in that lobby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2"/>
          <p:cNvPicPr preferRelativeResize="0"/>
          <p:nvPr/>
        </p:nvPicPr>
        <p:blipFill rotWithShape="1">
          <a:blip r:embed="rId3">
            <a:alphaModFix/>
          </a:blip>
          <a:srcRect b="26740" l="0" r="0" t="26745"/>
          <a:stretch/>
        </p:blipFill>
        <p:spPr>
          <a:xfrm>
            <a:off x="0" y="0"/>
            <a:ext cx="9144000" cy="5143501"/>
          </a:xfrm>
          <a:prstGeom prst="rect">
            <a:avLst/>
          </a:prstGeom>
          <a:noFill/>
          <a:ln>
            <a:noFill/>
          </a:ln>
        </p:spPr>
      </p:pic>
      <p:sp>
        <p:nvSpPr>
          <p:cNvPr id="74" name="Google Shape;74;p2"/>
          <p:cNvSpPr/>
          <p:nvPr/>
        </p:nvSpPr>
        <p:spPr>
          <a:xfrm>
            <a:off x="403200" y="235804"/>
            <a:ext cx="8337600" cy="4462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1086850" y="413470"/>
            <a:ext cx="6970200" cy="72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txBox="1"/>
          <p:nvPr>
            <p:ph idx="9" type="title"/>
          </p:nvPr>
        </p:nvSpPr>
        <p:spPr>
          <a:xfrm>
            <a:off x="3333350" y="3148033"/>
            <a:ext cx="1048200" cy="104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03</a:t>
            </a:r>
            <a:endParaRPr/>
          </a:p>
        </p:txBody>
      </p:sp>
      <p:sp>
        <p:nvSpPr>
          <p:cNvPr id="77" name="Google Shape;77;p2"/>
          <p:cNvSpPr txBox="1"/>
          <p:nvPr>
            <p:ph idx="8" type="title"/>
          </p:nvPr>
        </p:nvSpPr>
        <p:spPr>
          <a:xfrm>
            <a:off x="3333350" y="1668533"/>
            <a:ext cx="1048200" cy="104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01</a:t>
            </a:r>
            <a:endParaRPr/>
          </a:p>
        </p:txBody>
      </p:sp>
      <p:sp>
        <p:nvSpPr>
          <p:cNvPr id="78" name="Google Shape;78;p2"/>
          <p:cNvSpPr txBox="1"/>
          <p:nvPr>
            <p:ph idx="13" type="title"/>
          </p:nvPr>
        </p:nvSpPr>
        <p:spPr>
          <a:xfrm>
            <a:off x="4762550" y="1668533"/>
            <a:ext cx="1048200" cy="104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02</a:t>
            </a:r>
            <a:endParaRPr/>
          </a:p>
        </p:txBody>
      </p:sp>
      <p:sp>
        <p:nvSpPr>
          <p:cNvPr id="79" name="Google Shape;79;p2"/>
          <p:cNvSpPr txBox="1"/>
          <p:nvPr>
            <p:ph idx="14" type="title"/>
          </p:nvPr>
        </p:nvSpPr>
        <p:spPr>
          <a:xfrm>
            <a:off x="4762550" y="3148033"/>
            <a:ext cx="1048200" cy="104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04</a:t>
            </a:r>
            <a:endParaRPr/>
          </a:p>
        </p:txBody>
      </p:sp>
      <p:sp>
        <p:nvSpPr>
          <p:cNvPr id="80" name="Google Shape;80;p2"/>
          <p:cNvSpPr txBox="1"/>
          <p:nvPr>
            <p:ph idx="1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rgbClr val="3C3C3C"/>
                </a:solidFill>
              </a:rPr>
              <a:t>Table of Contents</a:t>
            </a:r>
            <a:endParaRPr>
              <a:solidFill>
                <a:srgbClr val="3C3C3C"/>
              </a:solidFill>
            </a:endParaRPr>
          </a:p>
        </p:txBody>
      </p:sp>
      <p:sp>
        <p:nvSpPr>
          <p:cNvPr id="81" name="Google Shape;81;p2"/>
          <p:cNvSpPr txBox="1"/>
          <p:nvPr>
            <p:ph type="title"/>
          </p:nvPr>
        </p:nvSpPr>
        <p:spPr>
          <a:xfrm>
            <a:off x="720000" y="1746942"/>
            <a:ext cx="2584590"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US">
                <a:solidFill>
                  <a:schemeClr val="lt2"/>
                </a:solidFill>
              </a:rPr>
              <a:t>Motivation</a:t>
            </a:r>
            <a:endParaRPr>
              <a:solidFill>
                <a:schemeClr val="lt2"/>
              </a:solidFill>
            </a:endParaRPr>
          </a:p>
        </p:txBody>
      </p:sp>
      <p:sp>
        <p:nvSpPr>
          <p:cNvPr id="82" name="Google Shape;82;p2"/>
          <p:cNvSpPr txBox="1"/>
          <p:nvPr>
            <p:ph idx="2" type="title"/>
          </p:nvPr>
        </p:nvSpPr>
        <p:spPr>
          <a:xfrm>
            <a:off x="5983527" y="1463448"/>
            <a:ext cx="2584495" cy="109468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lt2"/>
                </a:solidFill>
              </a:rPr>
              <a:t>Design &amp;</a:t>
            </a:r>
            <a:br>
              <a:rPr lang="en-US">
                <a:solidFill>
                  <a:schemeClr val="lt2"/>
                </a:solidFill>
              </a:rPr>
            </a:br>
            <a:r>
              <a:rPr lang="en-US">
                <a:solidFill>
                  <a:schemeClr val="lt2"/>
                </a:solidFill>
              </a:rPr>
              <a:t>Analysis </a:t>
            </a:r>
            <a:endParaRPr>
              <a:solidFill>
                <a:schemeClr val="lt2"/>
              </a:solidFill>
            </a:endParaRPr>
          </a:p>
        </p:txBody>
      </p:sp>
      <p:sp>
        <p:nvSpPr>
          <p:cNvPr id="83" name="Google Shape;83;p2"/>
          <p:cNvSpPr txBox="1"/>
          <p:nvPr>
            <p:ph idx="4" type="title"/>
          </p:nvPr>
        </p:nvSpPr>
        <p:spPr>
          <a:xfrm>
            <a:off x="843652" y="3148033"/>
            <a:ext cx="2460900"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US">
                <a:solidFill>
                  <a:schemeClr val="lt2"/>
                </a:solidFill>
              </a:rPr>
              <a:t>Implementation</a:t>
            </a:r>
            <a:endParaRPr>
              <a:solidFill>
                <a:schemeClr val="lt2"/>
              </a:solidFill>
            </a:endParaRPr>
          </a:p>
        </p:txBody>
      </p:sp>
      <p:sp>
        <p:nvSpPr>
          <p:cNvPr id="84" name="Google Shape;84;p2"/>
          <p:cNvSpPr txBox="1"/>
          <p:nvPr>
            <p:ph idx="6" type="title"/>
          </p:nvPr>
        </p:nvSpPr>
        <p:spPr>
          <a:xfrm>
            <a:off x="5963157" y="3132708"/>
            <a:ext cx="2305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lt2"/>
                </a:solidFill>
              </a:rPr>
              <a:t>Technology Used</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acd5198ca4_0_96"/>
          <p:cNvSpPr txBox="1"/>
          <p:nvPr>
            <p:ph type="title"/>
          </p:nvPr>
        </p:nvSpPr>
        <p:spPr>
          <a:xfrm>
            <a:off x="550925" y="343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3.Career Lobby</a:t>
            </a:r>
            <a:endParaRPr/>
          </a:p>
          <a:p>
            <a:pPr indent="0" lvl="0" marL="0" rtl="0" algn="ctr">
              <a:spcBef>
                <a:spcPts val="0"/>
              </a:spcBef>
              <a:spcAft>
                <a:spcPts val="0"/>
              </a:spcAft>
              <a:buNone/>
            </a:pPr>
            <a:r>
              <a:t/>
            </a:r>
            <a:endParaRPr/>
          </a:p>
        </p:txBody>
      </p:sp>
      <p:pic>
        <p:nvPicPr>
          <p:cNvPr id="239" name="Google Shape;239;g1acd5198ca4_0_96"/>
          <p:cNvPicPr preferRelativeResize="0"/>
          <p:nvPr/>
        </p:nvPicPr>
        <p:blipFill>
          <a:blip r:embed="rId3">
            <a:alphaModFix/>
          </a:blip>
          <a:stretch>
            <a:fillRect/>
          </a:stretch>
        </p:blipFill>
        <p:spPr>
          <a:xfrm>
            <a:off x="152400" y="903175"/>
            <a:ext cx="8606158" cy="4087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acd5198ca4_0_100"/>
          <p:cNvSpPr txBox="1"/>
          <p:nvPr>
            <p:ph type="title"/>
          </p:nvPr>
        </p:nvSpPr>
        <p:spPr>
          <a:xfrm>
            <a:off x="506425" y="258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4. Events</a:t>
            </a:r>
            <a:endParaRPr/>
          </a:p>
        </p:txBody>
      </p:sp>
      <p:sp>
        <p:nvSpPr>
          <p:cNvPr id="245" name="Google Shape;245;g1acd5198ca4_0_100"/>
          <p:cNvSpPr txBox="1"/>
          <p:nvPr/>
        </p:nvSpPr>
        <p:spPr>
          <a:xfrm>
            <a:off x="711900" y="1397100"/>
            <a:ext cx="8178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Student's can view and register for the events happening in the university.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 Admin  registers and modifies the details of the events.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The students then view and register for these events. They can also get directions to the location of the event from the Google Maps functionality.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acd5198ca4_0_106"/>
          <p:cNvSpPr txBox="1"/>
          <p:nvPr>
            <p:ph type="title"/>
          </p:nvPr>
        </p:nvSpPr>
        <p:spPr>
          <a:xfrm>
            <a:off x="435300" y="18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4.Events</a:t>
            </a:r>
            <a:endParaRPr/>
          </a:p>
          <a:p>
            <a:pPr indent="0" lvl="0" marL="0" rtl="0" algn="ctr">
              <a:spcBef>
                <a:spcPts val="0"/>
              </a:spcBef>
              <a:spcAft>
                <a:spcPts val="0"/>
              </a:spcAft>
              <a:buNone/>
            </a:pPr>
            <a:r>
              <a:t/>
            </a:r>
            <a:endParaRPr/>
          </a:p>
        </p:txBody>
      </p:sp>
      <p:sp>
        <p:nvSpPr>
          <p:cNvPr id="251" name="Google Shape;251;g1acd5198ca4_0_106"/>
          <p:cNvSpPr txBox="1"/>
          <p:nvPr/>
        </p:nvSpPr>
        <p:spPr>
          <a:xfrm>
            <a:off x="435300" y="1557300"/>
            <a:ext cx="82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pic>
        <p:nvPicPr>
          <p:cNvPr id="252" name="Google Shape;252;g1acd5198ca4_0_106"/>
          <p:cNvPicPr preferRelativeResize="0"/>
          <p:nvPr/>
        </p:nvPicPr>
        <p:blipFill>
          <a:blip r:embed="rId3">
            <a:alphaModFix/>
          </a:blip>
          <a:stretch>
            <a:fillRect/>
          </a:stretch>
        </p:blipFill>
        <p:spPr>
          <a:xfrm>
            <a:off x="49825" y="757700"/>
            <a:ext cx="9044350" cy="4296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acd5198ca4_0_111"/>
          <p:cNvSpPr txBox="1"/>
          <p:nvPr>
            <p:ph type="title"/>
          </p:nvPr>
        </p:nvSpPr>
        <p:spPr>
          <a:xfrm>
            <a:off x="720000" y="249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5. Discover</a:t>
            </a:r>
            <a:endParaRPr/>
          </a:p>
          <a:p>
            <a:pPr indent="0" lvl="0" marL="0" rtl="0" algn="l">
              <a:spcBef>
                <a:spcPts val="0"/>
              </a:spcBef>
              <a:spcAft>
                <a:spcPts val="0"/>
              </a:spcAft>
              <a:buNone/>
            </a:pPr>
            <a:r>
              <a:t/>
            </a:r>
            <a:endParaRPr/>
          </a:p>
        </p:txBody>
      </p:sp>
      <p:sp>
        <p:nvSpPr>
          <p:cNvPr id="258" name="Google Shape;258;g1acd5198ca4_0_111"/>
          <p:cNvSpPr txBox="1"/>
          <p:nvPr/>
        </p:nvSpPr>
        <p:spPr>
          <a:xfrm>
            <a:off x="335100" y="907675"/>
            <a:ext cx="8473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Discover notifies the user of the events registered by their connections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It also recommends other users to connect with that a user’s connections are connected to</a:t>
            </a:r>
            <a:endParaRPr/>
          </a:p>
        </p:txBody>
      </p:sp>
      <p:pic>
        <p:nvPicPr>
          <p:cNvPr descr="image" id="259" name="Google Shape;259;g1acd5198ca4_0_111"/>
          <p:cNvPicPr preferRelativeResize="0"/>
          <p:nvPr/>
        </p:nvPicPr>
        <p:blipFill>
          <a:blip r:embed="rId3">
            <a:alphaModFix/>
          </a:blip>
          <a:stretch>
            <a:fillRect/>
          </a:stretch>
        </p:blipFill>
        <p:spPr>
          <a:xfrm>
            <a:off x="828700" y="1686700"/>
            <a:ext cx="6865325" cy="3261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acd5198ca4_0_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6. Polls</a:t>
            </a:r>
            <a:endParaRPr/>
          </a:p>
          <a:p>
            <a:pPr indent="0" lvl="0" marL="0" rtl="0" algn="ctr">
              <a:spcBef>
                <a:spcPts val="0"/>
              </a:spcBef>
              <a:spcAft>
                <a:spcPts val="0"/>
              </a:spcAft>
              <a:buNone/>
            </a:pPr>
            <a:r>
              <a:t/>
            </a:r>
            <a:endParaRPr/>
          </a:p>
        </p:txBody>
      </p:sp>
      <p:sp>
        <p:nvSpPr>
          <p:cNvPr id="265" name="Google Shape;265;g1acd5198ca4_0_117"/>
          <p:cNvSpPr txBox="1"/>
          <p:nvPr/>
        </p:nvSpPr>
        <p:spPr>
          <a:xfrm>
            <a:off x="403225" y="1521700"/>
            <a:ext cx="8566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It is used for collecting review and response from students related to events and trending things happening around university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Poll will be created by the admin and students can vote and visualize the results.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acd5198ca4_0_123"/>
          <p:cNvSpPr txBox="1"/>
          <p:nvPr>
            <p:ph type="title"/>
          </p:nvPr>
        </p:nvSpPr>
        <p:spPr>
          <a:xfrm>
            <a:off x="577625" y="343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6. Polls</a:t>
            </a:r>
            <a:endParaRPr/>
          </a:p>
        </p:txBody>
      </p:sp>
      <p:pic>
        <p:nvPicPr>
          <p:cNvPr descr="image" id="271" name="Google Shape;271;g1acd5198ca4_0_123"/>
          <p:cNvPicPr preferRelativeResize="0"/>
          <p:nvPr/>
        </p:nvPicPr>
        <p:blipFill>
          <a:blip r:embed="rId3">
            <a:alphaModFix/>
          </a:blip>
          <a:stretch>
            <a:fillRect/>
          </a:stretch>
        </p:blipFill>
        <p:spPr>
          <a:xfrm>
            <a:off x="301100" y="944575"/>
            <a:ext cx="8257054" cy="3922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acd5198ca4_0_127"/>
          <p:cNvSpPr txBox="1"/>
          <p:nvPr>
            <p:ph type="title"/>
          </p:nvPr>
        </p:nvSpPr>
        <p:spPr>
          <a:xfrm>
            <a:off x="403225" y="195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7. Calendar</a:t>
            </a:r>
            <a:endParaRPr/>
          </a:p>
          <a:p>
            <a:pPr indent="0" lvl="0" marL="0" rtl="0" algn="l">
              <a:spcBef>
                <a:spcPts val="0"/>
              </a:spcBef>
              <a:spcAft>
                <a:spcPts val="0"/>
              </a:spcAft>
              <a:buNone/>
            </a:pPr>
            <a:r>
              <a:t/>
            </a:r>
            <a:endParaRPr/>
          </a:p>
        </p:txBody>
      </p:sp>
      <p:sp>
        <p:nvSpPr>
          <p:cNvPr id="277" name="Google Shape;277;g1acd5198ca4_0_127"/>
          <p:cNvSpPr txBox="1"/>
          <p:nvPr/>
        </p:nvSpPr>
        <p:spPr>
          <a:xfrm>
            <a:off x="551700" y="1076750"/>
            <a:ext cx="770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Student's can visualize all the event's that hey registered for in Events on  the calendar.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image" id="278" name="Google Shape;278;g1acd5198ca4_0_127"/>
          <p:cNvPicPr preferRelativeResize="0"/>
          <p:nvPr/>
        </p:nvPicPr>
        <p:blipFill>
          <a:blip r:embed="rId3">
            <a:alphaModFix/>
          </a:blip>
          <a:stretch>
            <a:fillRect/>
          </a:stretch>
        </p:blipFill>
        <p:spPr>
          <a:xfrm>
            <a:off x="672850" y="1379300"/>
            <a:ext cx="7849699" cy="372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acd5198ca4_0_133"/>
          <p:cNvSpPr txBox="1"/>
          <p:nvPr>
            <p:ph type="title"/>
          </p:nvPr>
        </p:nvSpPr>
        <p:spPr>
          <a:xfrm>
            <a:off x="720000" y="249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ADMIN DASHBOARD</a:t>
            </a:r>
            <a:endParaRPr/>
          </a:p>
        </p:txBody>
      </p:sp>
      <p:sp>
        <p:nvSpPr>
          <p:cNvPr id="284" name="Google Shape;284;g1acd5198ca4_0_133"/>
          <p:cNvSpPr txBox="1"/>
          <p:nvPr/>
        </p:nvSpPr>
        <p:spPr>
          <a:xfrm>
            <a:off x="649600" y="1352625"/>
            <a:ext cx="8703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 admin dashboard consists of the following features:</a:t>
            </a:r>
            <a:endParaRPr b="1"/>
          </a:p>
          <a:p>
            <a:pPr indent="-317500" lvl="0" marL="457200" rtl="0" algn="l">
              <a:spcBef>
                <a:spcPts val="0"/>
              </a:spcBef>
              <a:spcAft>
                <a:spcPts val="0"/>
              </a:spcAft>
              <a:buSzPts val="1400"/>
              <a:buChar char="●"/>
            </a:pPr>
            <a:r>
              <a:rPr b="1" lang="en-US"/>
              <a:t>Add Events </a:t>
            </a:r>
            <a:r>
              <a:rPr lang="en-US" sz="1200"/>
              <a:t>The Admin can add the Title,Description, Set Location,Event Date and Event time of the event </a:t>
            </a:r>
            <a:endParaRPr sz="1200"/>
          </a:p>
          <a:p>
            <a:pPr indent="-317500" lvl="0" marL="457200" rtl="0" algn="l">
              <a:spcBef>
                <a:spcPts val="0"/>
              </a:spcBef>
              <a:spcAft>
                <a:spcPts val="0"/>
              </a:spcAft>
              <a:buSzPts val="1400"/>
              <a:buChar char="●"/>
            </a:pPr>
            <a:r>
              <a:rPr b="1" lang="en-US"/>
              <a:t>Add Polls </a:t>
            </a:r>
            <a:r>
              <a:rPr lang="en-US" sz="1200"/>
              <a:t>The Admin can create a pole with a Title, Description and Options and post it </a:t>
            </a:r>
            <a:endParaRPr sz="1200"/>
          </a:p>
          <a:p>
            <a:pPr indent="-317500" lvl="0" marL="457200" rtl="0" algn="l">
              <a:spcBef>
                <a:spcPts val="0"/>
              </a:spcBef>
              <a:spcAft>
                <a:spcPts val="0"/>
              </a:spcAft>
              <a:buSzPts val="1400"/>
              <a:buChar char="●"/>
            </a:pPr>
            <a:r>
              <a:rPr b="1" lang="en-US"/>
              <a:t>View Events </a:t>
            </a:r>
            <a:r>
              <a:rPr lang="en-US" sz="1200"/>
              <a:t>The </a:t>
            </a:r>
            <a:r>
              <a:rPr lang="en-US" sz="1200">
                <a:solidFill>
                  <a:schemeClr val="dk1"/>
                </a:solidFill>
              </a:rPr>
              <a:t>Admin </a:t>
            </a:r>
            <a:r>
              <a:rPr lang="en-US" sz="1200">
                <a:solidFill>
                  <a:schemeClr val="dk1"/>
                </a:solidFill>
              </a:rPr>
              <a:t>can view the events happening in the university.</a:t>
            </a:r>
            <a:endParaRPr sz="1200">
              <a:solidFill>
                <a:schemeClr val="dk1"/>
              </a:solidFill>
            </a:endParaRPr>
          </a:p>
          <a:p>
            <a:pPr indent="-317500" lvl="0" marL="457200" rtl="0" algn="l">
              <a:spcBef>
                <a:spcPts val="0"/>
              </a:spcBef>
              <a:spcAft>
                <a:spcPts val="0"/>
              </a:spcAft>
              <a:buSzPts val="1400"/>
              <a:buChar char="●"/>
            </a:pPr>
            <a:r>
              <a:rPr b="1" lang="en-US"/>
              <a:t>Poll Results </a:t>
            </a:r>
            <a:r>
              <a:rPr lang="en-US" sz="1200">
                <a:solidFill>
                  <a:schemeClr val="dk1"/>
                </a:solidFill>
              </a:rPr>
              <a:t>The Admin can view the results of the Poll voted by the Students.</a:t>
            </a:r>
            <a:endParaRPr sz="1200">
              <a:solidFill>
                <a:schemeClr val="dk1"/>
              </a:solidFill>
            </a:endParaRPr>
          </a:p>
          <a:p>
            <a:pPr indent="-304800" lvl="0" marL="457200" rtl="0" algn="l">
              <a:spcBef>
                <a:spcPts val="0"/>
              </a:spcBef>
              <a:spcAft>
                <a:spcPts val="0"/>
              </a:spcAft>
              <a:buClr>
                <a:schemeClr val="dk1"/>
              </a:buClr>
              <a:buSzPts val="1200"/>
              <a:buChar char="●"/>
            </a:pPr>
            <a:r>
              <a:rPr b="1" lang="en-US">
                <a:solidFill>
                  <a:schemeClr val="dk1"/>
                </a:solidFill>
              </a:rPr>
              <a:t>All Students</a:t>
            </a:r>
            <a:r>
              <a:rPr lang="en-US" sz="1200">
                <a:solidFill>
                  <a:schemeClr val="dk1"/>
                </a:solidFill>
              </a:rPr>
              <a:t> The Admin can view all the students and their details</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acd5198ca4_0_139"/>
          <p:cNvSpPr txBox="1"/>
          <p:nvPr>
            <p:ph type="title"/>
          </p:nvPr>
        </p:nvSpPr>
        <p:spPr>
          <a:xfrm>
            <a:off x="720000" y="211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ADMIN DASHBOARD</a:t>
            </a:r>
            <a:endParaRPr/>
          </a:p>
          <a:p>
            <a:pPr indent="0" lvl="0" marL="0" rtl="0" algn="ctr">
              <a:spcBef>
                <a:spcPts val="0"/>
              </a:spcBef>
              <a:spcAft>
                <a:spcPts val="0"/>
              </a:spcAft>
              <a:buNone/>
            </a:pPr>
            <a:r>
              <a:t/>
            </a:r>
            <a:endParaRPr/>
          </a:p>
        </p:txBody>
      </p:sp>
      <p:pic>
        <p:nvPicPr>
          <p:cNvPr id="290" name="Google Shape;290;g1acd5198ca4_0_139"/>
          <p:cNvPicPr preferRelativeResize="0"/>
          <p:nvPr/>
        </p:nvPicPr>
        <p:blipFill>
          <a:blip r:embed="rId3">
            <a:alphaModFix/>
          </a:blip>
          <a:stretch>
            <a:fillRect/>
          </a:stretch>
        </p:blipFill>
        <p:spPr>
          <a:xfrm>
            <a:off x="287550" y="944575"/>
            <a:ext cx="8497224" cy="4154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acd5198ca4_0_144"/>
          <p:cNvSpPr txBox="1"/>
          <p:nvPr>
            <p:ph type="title"/>
          </p:nvPr>
        </p:nvSpPr>
        <p:spPr>
          <a:xfrm>
            <a:off x="403225" y="418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1.Add Event</a:t>
            </a:r>
            <a:endParaRPr/>
          </a:p>
          <a:p>
            <a:pPr indent="0" lvl="0" marL="0" rtl="0" algn="ctr">
              <a:spcBef>
                <a:spcPts val="0"/>
              </a:spcBef>
              <a:spcAft>
                <a:spcPts val="0"/>
              </a:spcAft>
              <a:buNone/>
            </a:pPr>
            <a:r>
              <a:t/>
            </a:r>
            <a:endParaRPr/>
          </a:p>
        </p:txBody>
      </p:sp>
      <p:pic>
        <p:nvPicPr>
          <p:cNvPr descr="image" id="296" name="Google Shape;296;g1acd5198ca4_0_144"/>
          <p:cNvPicPr preferRelativeResize="0"/>
          <p:nvPr/>
        </p:nvPicPr>
        <p:blipFill>
          <a:blip r:embed="rId3">
            <a:alphaModFix/>
          </a:blip>
          <a:stretch>
            <a:fillRect/>
          </a:stretch>
        </p:blipFill>
        <p:spPr>
          <a:xfrm>
            <a:off x="152400" y="944575"/>
            <a:ext cx="8519009" cy="4046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p:nvPr/>
        </p:nvSpPr>
        <p:spPr>
          <a:xfrm>
            <a:off x="0" y="3917790"/>
            <a:ext cx="9144000" cy="109073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a:off x="5054050" y="2690825"/>
            <a:ext cx="3888300" cy="2095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a:off x="4852500" y="364450"/>
            <a:ext cx="3888300" cy="1413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
          <p:cNvSpPr txBox="1"/>
          <p:nvPr>
            <p:ph type="title"/>
          </p:nvPr>
        </p:nvSpPr>
        <p:spPr>
          <a:xfrm>
            <a:off x="4992700" y="3233975"/>
            <a:ext cx="3748200" cy="1009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solidFill>
                  <a:srgbClr val="004E6A"/>
                </a:solidFill>
              </a:rPr>
              <a:t>Motivation</a:t>
            </a:r>
            <a:endParaRPr>
              <a:solidFill>
                <a:srgbClr val="004E6A"/>
              </a:solidFill>
            </a:endParaRPr>
          </a:p>
        </p:txBody>
      </p:sp>
      <p:sp>
        <p:nvSpPr>
          <p:cNvPr id="93" name="Google Shape;93;p3"/>
          <p:cNvSpPr txBox="1"/>
          <p:nvPr>
            <p:ph idx="2" type="title"/>
          </p:nvPr>
        </p:nvSpPr>
        <p:spPr>
          <a:xfrm>
            <a:off x="7412275" y="1259586"/>
            <a:ext cx="1202400" cy="120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solidFill>
                  <a:srgbClr val="595959"/>
                </a:solidFill>
              </a:rPr>
              <a:t>01</a:t>
            </a:r>
            <a:endParaRPr>
              <a:solidFill>
                <a:srgbClr val="595959"/>
              </a:solidFill>
            </a:endParaRPr>
          </a:p>
        </p:txBody>
      </p:sp>
      <p:sp>
        <p:nvSpPr>
          <p:cNvPr id="94" name="Google Shape;94;p3"/>
          <p:cNvSpPr/>
          <p:nvPr/>
        </p:nvSpPr>
        <p:spPr>
          <a:xfrm>
            <a:off x="161462" y="0"/>
            <a:ext cx="1314600" cy="1226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a:off x="341850" y="718397"/>
            <a:ext cx="4449300" cy="3328085"/>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6" name="Google Shape;96;p3"/>
          <p:cNvSpPr txBox="1"/>
          <p:nvPr/>
        </p:nvSpPr>
        <p:spPr>
          <a:xfrm>
            <a:off x="341850" y="718389"/>
            <a:ext cx="4449300" cy="3870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700">
                <a:solidFill>
                  <a:schemeClr val="dk1"/>
                </a:solidFill>
              </a:rPr>
              <a:t>Northeastern provides the platform to interact and to connect so that motivated us to implement a app for northeastern where students can connect with each other.</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700">
                <a:solidFill>
                  <a:schemeClr val="dk1"/>
                </a:solidFill>
              </a:rPr>
              <a:t>This application will help student to get the highlights about events, friend’s updates and make them mingle with each other.</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marR="0" rtl="0" algn="l">
              <a:lnSpc>
                <a:spcPct val="100000"/>
              </a:lnSpc>
              <a:spcBef>
                <a:spcPts val="0"/>
              </a:spcBef>
              <a:spcAft>
                <a:spcPts val="0"/>
              </a:spcAft>
              <a:buNone/>
            </a:pPr>
            <a:r>
              <a:t/>
            </a:r>
            <a:endParaRPr sz="1600">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a:off x="4009450" y="3570765"/>
            <a:ext cx="983250" cy="965067"/>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acd5198ca4_0_148"/>
          <p:cNvSpPr txBox="1"/>
          <p:nvPr>
            <p:ph type="title"/>
          </p:nvPr>
        </p:nvSpPr>
        <p:spPr>
          <a:xfrm>
            <a:off x="577600" y="471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2. Add Poll</a:t>
            </a:r>
            <a:endParaRPr/>
          </a:p>
        </p:txBody>
      </p:sp>
      <p:pic>
        <p:nvPicPr>
          <p:cNvPr descr="image" id="302" name="Google Shape;302;g1acd5198ca4_0_148"/>
          <p:cNvPicPr preferRelativeResize="0"/>
          <p:nvPr/>
        </p:nvPicPr>
        <p:blipFill>
          <a:blip r:embed="rId3">
            <a:alphaModFix/>
          </a:blip>
          <a:stretch>
            <a:fillRect/>
          </a:stretch>
        </p:blipFill>
        <p:spPr>
          <a:xfrm>
            <a:off x="293650" y="1044425"/>
            <a:ext cx="8447124" cy="40123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acd5198ca4_0_152"/>
          <p:cNvSpPr txBox="1"/>
          <p:nvPr>
            <p:ph type="title"/>
          </p:nvPr>
        </p:nvSpPr>
        <p:spPr>
          <a:xfrm>
            <a:off x="55092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3. View Events</a:t>
            </a:r>
            <a:endParaRPr/>
          </a:p>
          <a:p>
            <a:pPr indent="0" lvl="0" marL="0" rtl="0" algn="ctr">
              <a:spcBef>
                <a:spcPts val="0"/>
              </a:spcBef>
              <a:spcAft>
                <a:spcPts val="0"/>
              </a:spcAft>
              <a:buNone/>
            </a:pPr>
            <a:r>
              <a:t/>
            </a:r>
            <a:endParaRPr/>
          </a:p>
        </p:txBody>
      </p:sp>
      <p:pic>
        <p:nvPicPr>
          <p:cNvPr descr="image" id="308" name="Google Shape;308;g1acd5198ca4_0_152"/>
          <p:cNvPicPr preferRelativeResize="0"/>
          <p:nvPr/>
        </p:nvPicPr>
        <p:blipFill>
          <a:blip r:embed="rId3">
            <a:alphaModFix/>
          </a:blip>
          <a:stretch>
            <a:fillRect/>
          </a:stretch>
        </p:blipFill>
        <p:spPr>
          <a:xfrm>
            <a:off x="549925" y="1017725"/>
            <a:ext cx="8044157" cy="3820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acd5198ca4_0_156"/>
          <p:cNvSpPr txBox="1"/>
          <p:nvPr>
            <p:ph type="title"/>
          </p:nvPr>
        </p:nvSpPr>
        <p:spPr>
          <a:xfrm>
            <a:off x="403225" y="424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4. Poll Results</a:t>
            </a:r>
            <a:endParaRPr/>
          </a:p>
        </p:txBody>
      </p:sp>
      <p:pic>
        <p:nvPicPr>
          <p:cNvPr descr="image" id="314" name="Google Shape;314;g1acd5198ca4_0_156"/>
          <p:cNvPicPr preferRelativeResize="0"/>
          <p:nvPr/>
        </p:nvPicPr>
        <p:blipFill>
          <a:blip r:embed="rId3">
            <a:alphaModFix/>
          </a:blip>
          <a:stretch>
            <a:fillRect/>
          </a:stretch>
        </p:blipFill>
        <p:spPr>
          <a:xfrm>
            <a:off x="472775" y="944575"/>
            <a:ext cx="8409266" cy="3994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aceedddea0_1_8"/>
          <p:cNvSpPr txBox="1"/>
          <p:nvPr>
            <p:ph type="title"/>
          </p:nvPr>
        </p:nvSpPr>
        <p:spPr>
          <a:xfrm>
            <a:off x="355150" y="2759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5. All Students</a:t>
            </a:r>
            <a:endParaRPr/>
          </a:p>
          <a:p>
            <a:pPr indent="0" lvl="0" marL="0" rtl="0" algn="ctr">
              <a:spcBef>
                <a:spcPts val="0"/>
              </a:spcBef>
              <a:spcAft>
                <a:spcPts val="0"/>
              </a:spcAft>
              <a:buNone/>
            </a:pPr>
            <a:r>
              <a:t/>
            </a:r>
            <a:endParaRPr/>
          </a:p>
        </p:txBody>
      </p:sp>
      <p:pic>
        <p:nvPicPr>
          <p:cNvPr id="320" name="Google Shape;320;g1aceedddea0_1_8"/>
          <p:cNvPicPr preferRelativeResize="0"/>
          <p:nvPr/>
        </p:nvPicPr>
        <p:blipFill rotWithShape="1">
          <a:blip r:embed="rId3">
            <a:alphaModFix/>
          </a:blip>
          <a:srcRect b="0" l="0" r="0" t="7697"/>
          <a:stretch/>
        </p:blipFill>
        <p:spPr>
          <a:xfrm>
            <a:off x="1058825" y="1263625"/>
            <a:ext cx="7300101" cy="3826476"/>
          </a:xfrm>
          <a:prstGeom prst="rect">
            <a:avLst/>
          </a:prstGeom>
          <a:noFill/>
          <a:ln>
            <a:noFill/>
          </a:ln>
        </p:spPr>
      </p:pic>
      <p:pic>
        <p:nvPicPr>
          <p:cNvPr descr="image" id="321" name="Google Shape;321;g1aceedddea0_1_8"/>
          <p:cNvPicPr preferRelativeResize="0"/>
          <p:nvPr/>
        </p:nvPicPr>
        <p:blipFill rotWithShape="1">
          <a:blip r:embed="rId4">
            <a:alphaModFix/>
          </a:blip>
          <a:srcRect b="88670" l="0" r="0" t="0"/>
          <a:stretch/>
        </p:blipFill>
        <p:spPr>
          <a:xfrm>
            <a:off x="472775" y="944575"/>
            <a:ext cx="8409276" cy="452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5"/>
          <p:cNvSpPr txBox="1"/>
          <p:nvPr>
            <p:ph type="title"/>
          </p:nvPr>
        </p:nvSpPr>
        <p:spPr>
          <a:xfrm>
            <a:off x="708300" y="451383"/>
            <a:ext cx="77175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solidFill>
                  <a:srgbClr val="004E6A"/>
                </a:solidFill>
              </a:rPr>
              <a:t>Technology Used</a:t>
            </a:r>
            <a:endParaRPr>
              <a:solidFill>
                <a:srgbClr val="004E6A"/>
              </a:solidFill>
            </a:endParaRPr>
          </a:p>
        </p:txBody>
      </p:sp>
      <p:sp>
        <p:nvSpPr>
          <p:cNvPr id="327" name="Google Shape;327;p15"/>
          <p:cNvSpPr txBox="1"/>
          <p:nvPr/>
        </p:nvSpPr>
        <p:spPr>
          <a:xfrm>
            <a:off x="203250" y="117983"/>
            <a:ext cx="725400" cy="725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DM Serif Display"/>
                <a:ea typeface="DM Serif Display"/>
                <a:cs typeface="DM Serif Display"/>
                <a:sym typeface="DM Serif Display"/>
              </a:rPr>
              <a:t>04</a:t>
            </a:r>
            <a:endParaRPr b="0" i="0" sz="4000" u="none" cap="none" strike="noStrike">
              <a:solidFill>
                <a:schemeClr val="lt1"/>
              </a:solidFill>
              <a:latin typeface="DM Serif Display"/>
              <a:ea typeface="DM Serif Display"/>
              <a:cs typeface="DM Serif Display"/>
              <a:sym typeface="DM Serif Display"/>
            </a:endParaRPr>
          </a:p>
        </p:txBody>
      </p:sp>
      <p:sp>
        <p:nvSpPr>
          <p:cNvPr id="328" name="Google Shape;328;p15"/>
          <p:cNvSpPr txBox="1"/>
          <p:nvPr/>
        </p:nvSpPr>
        <p:spPr>
          <a:xfrm>
            <a:off x="667400" y="1450500"/>
            <a:ext cx="73683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a:t>1. MONGODB</a:t>
            </a:r>
            <a:endParaRPr/>
          </a:p>
          <a:p>
            <a:pPr indent="0" lvl="0" marL="0" rtl="0" algn="l">
              <a:lnSpc>
                <a:spcPct val="115000"/>
              </a:lnSpc>
              <a:spcBef>
                <a:spcPts val="0"/>
              </a:spcBef>
              <a:spcAft>
                <a:spcPts val="0"/>
              </a:spcAft>
              <a:buClr>
                <a:schemeClr val="dk1"/>
              </a:buClr>
              <a:buSzPts val="1100"/>
              <a:buFont typeface="Arial"/>
              <a:buNone/>
            </a:pPr>
            <a:r>
              <a:rPr lang="en-US"/>
              <a:t>2. EXPRESS</a:t>
            </a:r>
            <a:endParaRPr/>
          </a:p>
          <a:p>
            <a:pPr indent="0" lvl="0" marL="0" rtl="0" algn="l">
              <a:lnSpc>
                <a:spcPct val="115000"/>
              </a:lnSpc>
              <a:spcBef>
                <a:spcPts val="0"/>
              </a:spcBef>
              <a:spcAft>
                <a:spcPts val="0"/>
              </a:spcAft>
              <a:buClr>
                <a:schemeClr val="dk1"/>
              </a:buClr>
              <a:buSzPts val="1100"/>
              <a:buFont typeface="Arial"/>
              <a:buNone/>
            </a:pPr>
            <a:r>
              <a:rPr lang="en-US"/>
              <a:t>3. React JS</a:t>
            </a:r>
            <a:endParaRPr/>
          </a:p>
          <a:p>
            <a:pPr indent="0" lvl="0" marL="0" rtl="0" algn="l">
              <a:lnSpc>
                <a:spcPct val="115000"/>
              </a:lnSpc>
              <a:spcBef>
                <a:spcPts val="0"/>
              </a:spcBef>
              <a:spcAft>
                <a:spcPts val="0"/>
              </a:spcAft>
              <a:buClr>
                <a:schemeClr val="dk1"/>
              </a:buClr>
              <a:buSzPts val="1100"/>
              <a:buFont typeface="Arial"/>
              <a:buNone/>
            </a:pPr>
            <a:r>
              <a:rPr lang="en-US"/>
              <a:t>4. NodeJS</a:t>
            </a:r>
            <a:endParaRPr/>
          </a:p>
          <a:p>
            <a:pPr indent="0" lvl="0" marL="0" rtl="0" algn="l">
              <a:lnSpc>
                <a:spcPct val="115000"/>
              </a:lnSpc>
              <a:spcBef>
                <a:spcPts val="0"/>
              </a:spcBef>
              <a:spcAft>
                <a:spcPts val="0"/>
              </a:spcAft>
              <a:buClr>
                <a:schemeClr val="dk1"/>
              </a:buClr>
              <a:buSzPts val="1100"/>
              <a:buFont typeface="Arial"/>
              <a:buNone/>
            </a:pPr>
            <a:r>
              <a:rPr lang="en-US"/>
              <a:t>5. SCSS</a:t>
            </a:r>
            <a:endParaRPr/>
          </a:p>
          <a:p>
            <a:pPr indent="0" lvl="0" marL="0" rtl="0" algn="l">
              <a:lnSpc>
                <a:spcPct val="115000"/>
              </a:lnSpc>
              <a:spcBef>
                <a:spcPts val="0"/>
              </a:spcBef>
              <a:spcAft>
                <a:spcPts val="0"/>
              </a:spcAft>
              <a:buClr>
                <a:schemeClr val="dk1"/>
              </a:buClr>
              <a:buSzPts val="1100"/>
              <a:buFont typeface="Arial"/>
              <a:buNone/>
            </a:pPr>
            <a:r>
              <a:rPr lang="en-US"/>
              <a:t>6. REST API</a:t>
            </a:r>
            <a:endParaRPr/>
          </a:p>
          <a:p>
            <a:pPr indent="0" lvl="0" marL="0" rtl="0" algn="l">
              <a:lnSpc>
                <a:spcPct val="115000"/>
              </a:lnSpc>
              <a:spcBef>
                <a:spcPts val="0"/>
              </a:spcBef>
              <a:spcAft>
                <a:spcPts val="0"/>
              </a:spcAft>
              <a:buClr>
                <a:schemeClr val="dk1"/>
              </a:buClr>
              <a:buSzPts val="1100"/>
              <a:buFont typeface="Arial"/>
              <a:buNone/>
            </a:pPr>
            <a:r>
              <a:rPr lang="en-US"/>
              <a:t>7. HTTP</a:t>
            </a:r>
            <a:endParaRPr/>
          </a:p>
          <a:p>
            <a:pPr indent="0" lvl="0" marL="0" rtl="0" algn="l">
              <a:lnSpc>
                <a:spcPct val="115000"/>
              </a:lnSpc>
              <a:spcBef>
                <a:spcPts val="0"/>
              </a:spcBef>
              <a:spcAft>
                <a:spcPts val="0"/>
              </a:spcAft>
              <a:buClr>
                <a:schemeClr val="dk1"/>
              </a:buClr>
              <a:buSzPts val="1100"/>
              <a:buFont typeface="Arial"/>
              <a:buNone/>
            </a:pPr>
            <a:r>
              <a:rPr lang="en-US"/>
              <a:t>8. HTML</a:t>
            </a:r>
            <a:endParaRPr/>
          </a:p>
          <a:p>
            <a:pPr indent="0" lvl="0" marL="0" rtl="0" algn="l">
              <a:lnSpc>
                <a:spcPct val="115000"/>
              </a:lnSpc>
              <a:spcBef>
                <a:spcPts val="0"/>
              </a:spcBef>
              <a:spcAft>
                <a:spcPts val="0"/>
              </a:spcAft>
              <a:buClr>
                <a:schemeClr val="dk1"/>
              </a:buClr>
              <a:buSzPts val="1100"/>
              <a:buFont typeface="Arial"/>
              <a:buNone/>
            </a:pPr>
            <a:r>
              <a:rPr lang="en-US"/>
              <a:t>9. JAVA SCRIPT</a:t>
            </a:r>
            <a:endParaRPr/>
          </a:p>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16"/>
          <p:cNvPicPr preferRelativeResize="0"/>
          <p:nvPr/>
        </p:nvPicPr>
        <p:blipFill rotWithShape="1">
          <a:blip r:embed="rId3">
            <a:alphaModFix/>
          </a:blip>
          <a:srcRect b="50338" l="0" r="0" t="20338"/>
          <a:stretch/>
        </p:blipFill>
        <p:spPr>
          <a:xfrm>
            <a:off x="1" y="0"/>
            <a:ext cx="9144000" cy="2069432"/>
          </a:xfrm>
          <a:prstGeom prst="rect">
            <a:avLst/>
          </a:prstGeom>
          <a:noFill/>
          <a:ln>
            <a:noFill/>
          </a:ln>
        </p:spPr>
      </p:pic>
      <p:sp>
        <p:nvSpPr>
          <p:cNvPr id="334" name="Google Shape;334;p16"/>
          <p:cNvSpPr/>
          <p:nvPr/>
        </p:nvSpPr>
        <p:spPr>
          <a:xfrm>
            <a:off x="2240525" y="460232"/>
            <a:ext cx="4661700" cy="10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txBox="1"/>
          <p:nvPr>
            <p:ph type="title"/>
          </p:nvPr>
        </p:nvSpPr>
        <p:spPr>
          <a:xfrm>
            <a:off x="2308075" y="603782"/>
            <a:ext cx="4595400" cy="805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200"/>
              <a:buNone/>
            </a:pPr>
            <a:r>
              <a:rPr lang="en-US" sz="4400">
                <a:solidFill>
                  <a:srgbClr val="262626"/>
                </a:solidFill>
              </a:rPr>
              <a:t>Any questions? </a:t>
            </a:r>
            <a:endParaRPr sz="4400">
              <a:solidFill>
                <a:srgbClr val="262626"/>
              </a:solidFill>
            </a:endParaRPr>
          </a:p>
        </p:txBody>
      </p:sp>
      <p:sp>
        <p:nvSpPr>
          <p:cNvPr id="336" name="Google Shape;336;p16"/>
          <p:cNvSpPr txBox="1"/>
          <p:nvPr/>
        </p:nvSpPr>
        <p:spPr>
          <a:xfrm>
            <a:off x="2373433" y="2310140"/>
            <a:ext cx="45801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4E6A"/>
                </a:solidFill>
                <a:latin typeface="DM Serif Display"/>
                <a:ea typeface="DM Serif Display"/>
                <a:cs typeface="DM Serif Display"/>
                <a:sym typeface="DM Serif Display"/>
              </a:rPr>
              <a:t>Thank you for your time! ☺</a:t>
            </a:r>
            <a:endParaRPr b="0" i="0" sz="2800" u="none" cap="none" strike="noStrike">
              <a:solidFill>
                <a:srgbClr val="004E6A"/>
              </a:solidFill>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nvSpPr>
        <p:spPr>
          <a:xfrm>
            <a:off x="178677" y="1142405"/>
            <a:ext cx="7483500" cy="4509900"/>
          </a:xfrm>
          <a:prstGeom prst="rect">
            <a:avLst/>
          </a:prstGeom>
          <a:noFill/>
          <a:ln>
            <a:noFill/>
          </a:ln>
        </p:spPr>
        <p:txBody>
          <a:bodyPr anchorCtr="0" anchor="t" bIns="45700" lIns="91425" spcFirstLastPara="1" rIns="91425" wrap="square" tIns="45700">
            <a:spAutoFit/>
          </a:bodyPr>
          <a:lstStyle/>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Northeastern promotes interaction among students, The aim of this application is to make student’s connections and give them knowledge about their peers and alumni.</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This apps have several features that highlights location , Event navigation and links that to calendar.</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The objective of NEU Mingle  includes chat features where student’s can discuss among themselves or with alumni and Polls on trending things happening around northeastern.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NEU Mingle is built using MongoDB, React and express  which Mainly focuses on features like linking dashboard, events , discover tabs.</a:t>
            </a:r>
            <a:endParaRPr sz="1500">
              <a:solidFill>
                <a:schemeClr val="dk1"/>
              </a:solidFill>
            </a:endParaRPr>
          </a:p>
          <a:p>
            <a:pPr indent="0" lvl="0" marL="457200" marR="0" rtl="0" algn="l">
              <a:lnSpc>
                <a:spcPct val="100000"/>
              </a:lnSpc>
              <a:spcBef>
                <a:spcPts val="1200"/>
              </a:spcBef>
              <a:spcAft>
                <a:spcPts val="0"/>
              </a:spcAft>
              <a:buNone/>
            </a:pPr>
            <a:r>
              <a:t/>
            </a:r>
            <a:endParaRPr sz="1600">
              <a:latin typeface="Cambria"/>
              <a:ea typeface="Cambria"/>
              <a:cs typeface="Cambria"/>
              <a:sym typeface="Cambria"/>
            </a:endParaRPr>
          </a:p>
          <a:p>
            <a:pPr indent="-241300" lvl="0" marL="3429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103" name="Google Shape;103;p4"/>
          <p:cNvSpPr txBox="1"/>
          <p:nvPr/>
        </p:nvSpPr>
        <p:spPr>
          <a:xfrm>
            <a:off x="399395" y="153888"/>
            <a:ext cx="621949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5400" u="none" cap="none" strike="noStrike">
                <a:solidFill>
                  <a:srgbClr val="004E6A"/>
                </a:solidFill>
                <a:latin typeface="DM Serif Display"/>
                <a:ea typeface="DM Serif Display"/>
                <a:cs typeface="DM Serif Display"/>
                <a:sym typeface="DM Serif Display"/>
              </a:rPr>
              <a:t>The Idea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nvSpPr>
        <p:spPr>
          <a:xfrm>
            <a:off x="403225" y="871225"/>
            <a:ext cx="8425500" cy="2355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lang="en-US" sz="1300">
                <a:solidFill>
                  <a:schemeClr val="dk1"/>
                </a:solidFill>
                <a:highlight>
                  <a:schemeClr val="lt1"/>
                </a:highlight>
              </a:rPr>
              <a:t>The idea is to develop a website which will allow Northeastern Students to interact and collaborate with their peers seek guidance. All users can join </a:t>
            </a:r>
            <a:r>
              <a:rPr lang="en-US" sz="1300">
                <a:solidFill>
                  <a:schemeClr val="dk1"/>
                </a:solidFill>
                <a:highlight>
                  <a:schemeClr val="lt1"/>
                </a:highlight>
              </a:rPr>
              <a:t>discussion</a:t>
            </a:r>
            <a:r>
              <a:rPr lang="en-US" sz="1300">
                <a:solidFill>
                  <a:schemeClr val="dk1"/>
                </a:solidFill>
                <a:highlight>
                  <a:schemeClr val="lt1"/>
                </a:highlight>
              </a:rPr>
              <a:t> clubs  of their interest. Students can plan their tasks  and register for recommended events through Calendar Interface.</a:t>
            </a:r>
            <a:endParaRPr sz="1300">
              <a:solidFill>
                <a:schemeClr val="dk1"/>
              </a:solidFill>
              <a:highlight>
                <a:schemeClr val="lt1"/>
              </a:highlight>
            </a:endParaRPr>
          </a:p>
          <a:p>
            <a:pPr indent="0" lvl="0" marL="0" rtl="0" algn="l">
              <a:lnSpc>
                <a:spcPct val="150000"/>
              </a:lnSpc>
              <a:spcBef>
                <a:spcPts val="0"/>
              </a:spcBef>
              <a:spcAft>
                <a:spcPts val="0"/>
              </a:spcAft>
              <a:buSzPts val="1100"/>
              <a:buNone/>
            </a:pPr>
            <a:r>
              <a:t/>
            </a:r>
            <a:endParaRPr sz="1300">
              <a:solidFill>
                <a:schemeClr val="dk1"/>
              </a:solidFill>
              <a:highlight>
                <a:schemeClr val="lt1"/>
              </a:highlight>
            </a:endParaRPr>
          </a:p>
          <a:p>
            <a:pPr indent="0" lvl="0" marL="0" rtl="0" algn="l">
              <a:lnSpc>
                <a:spcPct val="150000"/>
              </a:lnSpc>
              <a:spcBef>
                <a:spcPts val="0"/>
              </a:spcBef>
              <a:spcAft>
                <a:spcPts val="0"/>
              </a:spcAft>
              <a:buClr>
                <a:schemeClr val="dk1"/>
              </a:buClr>
              <a:buSzPts val="1100"/>
              <a:buFont typeface="Arial"/>
              <a:buNone/>
            </a:pPr>
            <a:r>
              <a:rPr lang="en-US" sz="1300">
                <a:solidFill>
                  <a:schemeClr val="dk1"/>
                </a:solidFill>
                <a:highlight>
                  <a:schemeClr val="lt1"/>
                </a:highlight>
              </a:rPr>
              <a:t>Regular polls on various topics related to the university, event registration and navigation, discussion chat groups, connections with other students are some of our key features.</a:t>
            </a:r>
            <a:endParaRPr sz="1300">
              <a:solidFill>
                <a:schemeClr val="dk1"/>
              </a:solidFill>
              <a:highlight>
                <a:schemeClr val="lt1"/>
              </a:highlight>
            </a:endParaRPr>
          </a:p>
          <a:p>
            <a:pPr indent="0" lvl="0" marL="0" marR="0" rtl="0" algn="l">
              <a:lnSpc>
                <a:spcPct val="100000"/>
              </a:lnSpc>
              <a:spcBef>
                <a:spcPts val="0"/>
              </a:spcBef>
              <a:spcAft>
                <a:spcPts val="0"/>
              </a:spcAft>
              <a:buNone/>
            </a:pPr>
            <a:r>
              <a:t/>
            </a:r>
            <a:endParaRPr sz="1600">
              <a:latin typeface="Cambria"/>
              <a:ea typeface="Cambria"/>
              <a:cs typeface="Cambria"/>
              <a:sym typeface="Cambria"/>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p:nvPr/>
        </p:nvSpPr>
        <p:spPr>
          <a:xfrm>
            <a:off x="425387" y="322478"/>
            <a:ext cx="2871266" cy="720259"/>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
          <p:cNvSpPr txBox="1"/>
          <p:nvPr>
            <p:ph type="title"/>
          </p:nvPr>
        </p:nvSpPr>
        <p:spPr>
          <a:xfrm>
            <a:off x="425387" y="379107"/>
            <a:ext cx="4580555" cy="132725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Arial"/>
              <a:buNone/>
            </a:pPr>
            <a:r>
              <a:rPr lang="en-US" sz="5400">
                <a:solidFill>
                  <a:srgbClr val="004E6A"/>
                </a:solidFill>
              </a:rPr>
              <a:t>Design:</a:t>
            </a:r>
            <a:endParaRPr sz="5400">
              <a:solidFill>
                <a:srgbClr val="004E6A"/>
              </a:solidFill>
            </a:endParaRPr>
          </a:p>
        </p:txBody>
      </p:sp>
      <p:sp>
        <p:nvSpPr>
          <p:cNvPr id="115" name="Google Shape;115;p6"/>
          <p:cNvSpPr/>
          <p:nvPr/>
        </p:nvSpPr>
        <p:spPr>
          <a:xfrm>
            <a:off x="7756358" y="196624"/>
            <a:ext cx="1149207" cy="1961039"/>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
          <p:cNvSpPr/>
          <p:nvPr/>
        </p:nvSpPr>
        <p:spPr>
          <a:xfrm>
            <a:off x="7071928" y="499322"/>
            <a:ext cx="1492065" cy="1355642"/>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0" i="0" lang="en-US" sz="7200" u="none" cap="none" strike="noStrike">
                <a:solidFill>
                  <a:schemeClr val="lt1"/>
                </a:solidFill>
                <a:latin typeface="DM Serif Display"/>
                <a:ea typeface="DM Serif Display"/>
                <a:cs typeface="DM Serif Display"/>
                <a:sym typeface="DM Serif Display"/>
              </a:rPr>
              <a:t> 02</a:t>
            </a:r>
            <a:endParaRPr b="0" i="0" sz="7200" u="none" cap="none" strike="noStrike">
              <a:solidFill>
                <a:schemeClr val="lt1"/>
              </a:solidFill>
              <a:latin typeface="DM Serif Display"/>
              <a:ea typeface="DM Serif Display"/>
              <a:cs typeface="DM Serif Display"/>
              <a:sym typeface="DM Serif Display"/>
            </a:endParaRPr>
          </a:p>
        </p:txBody>
      </p:sp>
      <p:sp>
        <p:nvSpPr>
          <p:cNvPr id="117" name="Google Shape;117;p6"/>
          <p:cNvSpPr txBox="1"/>
          <p:nvPr/>
        </p:nvSpPr>
        <p:spPr>
          <a:xfrm>
            <a:off x="425373" y="1971700"/>
            <a:ext cx="8315400" cy="2786100"/>
          </a:xfrm>
          <a:prstGeom prst="rect">
            <a:avLst/>
          </a:prstGeom>
          <a:noFill/>
          <a:ln>
            <a:noFill/>
          </a:ln>
        </p:spPr>
        <p:txBody>
          <a:bodyPr anchorCtr="0" anchor="t" bIns="45700" lIns="91425" spcFirstLastPara="1" rIns="91425" wrap="square" tIns="45700">
            <a:spAutoFit/>
          </a:bodyPr>
          <a:lstStyle/>
          <a:p>
            <a:pPr indent="-317500" lvl="0" marL="457200" rtl="0" algn="l">
              <a:lnSpc>
                <a:spcPct val="115000"/>
              </a:lnSpc>
              <a:spcBef>
                <a:spcPts val="0"/>
              </a:spcBef>
              <a:spcAft>
                <a:spcPts val="0"/>
              </a:spcAft>
              <a:buSzPts val="1400"/>
              <a:buChar char="•"/>
            </a:pPr>
            <a:r>
              <a:rPr lang="en-US">
                <a:latin typeface="Cambria"/>
                <a:ea typeface="Cambria"/>
                <a:cs typeface="Cambria"/>
                <a:sym typeface="Cambria"/>
              </a:rPr>
              <a:t>1. Login and Signup :  Signup functionality used for students who are first time users to Nu mingle. Students have to provide their details such as name,NUID,email and set password for their login. Login Functionality used for logging by Admin and students.</a:t>
            </a:r>
            <a:endParaRPr>
              <a:latin typeface="Cambria"/>
              <a:ea typeface="Cambria"/>
              <a:cs typeface="Cambria"/>
              <a:sym typeface="Cambria"/>
            </a:endParaRPr>
          </a:p>
          <a:p>
            <a:pPr indent="-317500" lvl="0" marL="457200" rtl="0" algn="l">
              <a:lnSpc>
                <a:spcPct val="115000"/>
              </a:lnSpc>
              <a:spcBef>
                <a:spcPts val="0"/>
              </a:spcBef>
              <a:spcAft>
                <a:spcPts val="0"/>
              </a:spcAft>
              <a:buSzPts val="1400"/>
              <a:buChar char="•"/>
            </a:pPr>
            <a:r>
              <a:t/>
            </a:r>
            <a:endParaRPr>
              <a:latin typeface="Cambria"/>
              <a:ea typeface="Cambria"/>
              <a:cs typeface="Cambria"/>
              <a:sym typeface="Cambria"/>
            </a:endParaRPr>
          </a:p>
          <a:p>
            <a:pPr indent="-317500" lvl="0" marL="457200" rtl="0" algn="l">
              <a:lnSpc>
                <a:spcPct val="115000"/>
              </a:lnSpc>
              <a:spcBef>
                <a:spcPts val="0"/>
              </a:spcBef>
              <a:spcAft>
                <a:spcPts val="0"/>
              </a:spcAft>
              <a:buSzPts val="1400"/>
              <a:buChar char="•"/>
            </a:pPr>
            <a:r>
              <a:rPr lang="en-US">
                <a:latin typeface="Cambria"/>
                <a:ea typeface="Cambria"/>
                <a:cs typeface="Cambria"/>
                <a:sym typeface="Cambria"/>
              </a:rPr>
              <a:t>2. Connect : Connect functionality is used for northeastern students to connect with the peers, friends,students can send the connection requests  to the students whom they wish to connect.It's with connect student can develop network .</a:t>
            </a:r>
            <a:endParaRPr>
              <a:latin typeface="Cambria"/>
              <a:ea typeface="Cambria"/>
              <a:cs typeface="Cambria"/>
              <a:sym typeface="Cambria"/>
            </a:endParaRPr>
          </a:p>
          <a:p>
            <a:pPr indent="-317500" lvl="0" marL="457200" rtl="0" algn="l">
              <a:lnSpc>
                <a:spcPct val="115000"/>
              </a:lnSpc>
              <a:spcBef>
                <a:spcPts val="0"/>
              </a:spcBef>
              <a:spcAft>
                <a:spcPts val="0"/>
              </a:spcAft>
              <a:buSzPts val="1400"/>
              <a:buChar char="•"/>
            </a:pPr>
            <a:r>
              <a:t/>
            </a:r>
            <a:endParaRPr>
              <a:latin typeface="Cambria"/>
              <a:ea typeface="Cambria"/>
              <a:cs typeface="Cambria"/>
              <a:sym typeface="Cambria"/>
            </a:endParaRPr>
          </a:p>
          <a:p>
            <a:pPr indent="-317500" lvl="0" marL="457200" rtl="0" algn="l">
              <a:lnSpc>
                <a:spcPct val="115000"/>
              </a:lnSpc>
              <a:spcBef>
                <a:spcPts val="0"/>
              </a:spcBef>
              <a:spcAft>
                <a:spcPts val="0"/>
              </a:spcAft>
              <a:buSzPts val="1400"/>
              <a:buChar char="•"/>
            </a:pPr>
            <a:r>
              <a:rPr lang="en-US">
                <a:latin typeface="Cambria"/>
                <a:ea typeface="Cambria"/>
                <a:cs typeface="Cambria"/>
                <a:sym typeface="Cambria"/>
              </a:rPr>
              <a:t>3. Chat : chat functionality is a messaging platform through which students can communicate with their connections. Student's will be able to fetch and post messages to their connections.</a:t>
            </a:r>
            <a:endParaRPr>
              <a:latin typeface="Cambria"/>
              <a:ea typeface="Cambria"/>
              <a:cs typeface="Cambria"/>
              <a:sym typeface="Cambria"/>
            </a:endParaRPr>
          </a:p>
          <a:p>
            <a:pPr indent="-285750" lvl="0" marL="285750" marR="0" rtl="0" algn="l">
              <a:lnSpc>
                <a:spcPct val="150000"/>
              </a:lnSpc>
              <a:spcBef>
                <a:spcPts val="0"/>
              </a:spcBef>
              <a:spcAft>
                <a:spcPts val="0"/>
              </a:spcAft>
              <a:buSzPts val="1400"/>
              <a:buFont typeface="Cambria"/>
              <a:buChar char="•"/>
            </a:pPr>
            <a:r>
              <a:t/>
            </a:r>
            <a:endParaRPr>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nvSpPr>
        <p:spPr>
          <a:xfrm>
            <a:off x="2285999" y="-3"/>
            <a:ext cx="457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1800" u="sng">
                <a:solidFill>
                  <a:srgbClr val="004E6A"/>
                </a:solidFill>
                <a:latin typeface="DM Serif Display"/>
                <a:ea typeface="DM Serif Display"/>
                <a:cs typeface="DM Serif Display"/>
                <a:sym typeface="DM Serif Display"/>
              </a:rPr>
              <a:t>Domain </a:t>
            </a:r>
            <a:r>
              <a:rPr b="0" i="0" lang="en-US" sz="1800" u="sng" cap="none" strike="noStrike">
                <a:solidFill>
                  <a:srgbClr val="004E6A"/>
                </a:solidFill>
                <a:latin typeface="DM Serif Display"/>
                <a:ea typeface="DM Serif Display"/>
                <a:cs typeface="DM Serif Display"/>
                <a:sym typeface="DM Serif Display"/>
              </a:rPr>
              <a:t>design</a:t>
            </a:r>
            <a:endParaRPr/>
          </a:p>
          <a:p>
            <a:pPr indent="0" lvl="0" marL="0" marR="0" rtl="0" algn="l">
              <a:lnSpc>
                <a:spcPct val="100000"/>
              </a:lnSpc>
              <a:spcBef>
                <a:spcPts val="0"/>
              </a:spcBef>
              <a:spcAft>
                <a:spcPts val="0"/>
              </a:spcAft>
              <a:buNone/>
            </a:pPr>
            <a:r>
              <a:t/>
            </a:r>
            <a:endParaRPr b="0" i="0" sz="1400" u="none" cap="none" strike="noStrike">
              <a:solidFill>
                <a:srgbClr val="004E6A"/>
              </a:solidFill>
              <a:latin typeface="DM Serif Display"/>
              <a:ea typeface="DM Serif Display"/>
              <a:cs typeface="DM Serif Display"/>
              <a:sym typeface="DM Serif Display"/>
            </a:endParaRPr>
          </a:p>
        </p:txBody>
      </p:sp>
      <p:sp>
        <p:nvSpPr>
          <p:cNvPr id="123" name="Google Shape;123;p7"/>
          <p:cNvSpPr txBox="1"/>
          <p:nvPr/>
        </p:nvSpPr>
        <p:spPr>
          <a:xfrm>
            <a:off x="7320454" y="4928056"/>
            <a:ext cx="210206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pic>
        <p:nvPicPr>
          <p:cNvPr id="124" name="Google Shape;124;p7"/>
          <p:cNvPicPr preferRelativeResize="0"/>
          <p:nvPr/>
        </p:nvPicPr>
        <p:blipFill>
          <a:blip r:embed="rId3">
            <a:alphaModFix/>
          </a:blip>
          <a:stretch>
            <a:fillRect/>
          </a:stretch>
        </p:blipFill>
        <p:spPr>
          <a:xfrm>
            <a:off x="1022525" y="319050"/>
            <a:ext cx="6927924" cy="4683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cxnSp>
        <p:nvCxnSpPr>
          <p:cNvPr id="129" name="Google Shape;129;p8"/>
          <p:cNvCxnSpPr/>
          <p:nvPr/>
        </p:nvCxnSpPr>
        <p:spPr>
          <a:xfrm>
            <a:off x="860525" y="1312895"/>
            <a:ext cx="7462800" cy="0"/>
          </a:xfrm>
          <a:prstGeom prst="straightConnector1">
            <a:avLst/>
          </a:prstGeom>
          <a:noFill/>
          <a:ln cap="flat" cmpd="sng" w="28575">
            <a:solidFill>
              <a:schemeClr val="dk2"/>
            </a:solidFill>
            <a:prstDash val="solid"/>
            <a:round/>
            <a:headEnd len="sm" w="sm" type="none"/>
            <a:tailEnd len="sm" w="sm" type="none"/>
          </a:ln>
        </p:spPr>
      </p:cxnSp>
      <p:sp>
        <p:nvSpPr>
          <p:cNvPr id="130" name="Google Shape;130;p8"/>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Fredoka One"/>
              <a:buNone/>
            </a:pPr>
            <a:r>
              <a:rPr lang="en-US">
                <a:solidFill>
                  <a:srgbClr val="004E6A"/>
                </a:solidFill>
              </a:rPr>
              <a:t>Design &amp; Analysis </a:t>
            </a:r>
            <a:endParaRPr/>
          </a:p>
        </p:txBody>
      </p:sp>
      <p:sp>
        <p:nvSpPr>
          <p:cNvPr id="131" name="Google Shape;131;p8"/>
          <p:cNvSpPr txBox="1"/>
          <p:nvPr/>
        </p:nvSpPr>
        <p:spPr>
          <a:xfrm>
            <a:off x="860525" y="1446685"/>
            <a:ext cx="7462800" cy="30362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 name="Google Shape;132;p8"/>
          <p:cNvSpPr txBox="1"/>
          <p:nvPr/>
        </p:nvSpPr>
        <p:spPr>
          <a:xfrm>
            <a:off x="430925" y="1446675"/>
            <a:ext cx="8564700" cy="35130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Cambria"/>
                <a:ea typeface="Cambria"/>
                <a:cs typeface="Cambria"/>
                <a:sym typeface="Cambria"/>
              </a:rPr>
              <a:t>Our project was designed using two use-cases: </a:t>
            </a:r>
            <a:endParaRPr b="0" i="0" sz="1400" u="none" cap="none" strike="noStrike">
              <a:solidFill>
                <a:srgbClr val="000000"/>
              </a:solidFill>
              <a:latin typeface="Cambria"/>
              <a:ea typeface="Cambria"/>
              <a:cs typeface="Cambria"/>
              <a:sym typeface="Cambria"/>
            </a:endParaRPr>
          </a:p>
          <a:p>
            <a:pPr indent="0" lvl="1" marL="0" marR="0" rtl="0" algn="l">
              <a:lnSpc>
                <a:spcPct val="150000"/>
              </a:lnSpc>
              <a:spcBef>
                <a:spcPts val="0"/>
              </a:spcBef>
              <a:spcAft>
                <a:spcPts val="0"/>
              </a:spcAft>
              <a:buNone/>
            </a:pPr>
            <a:r>
              <a:rPr b="0" i="0" lang="en-US" sz="1400" u="none" cap="none" strike="noStrike">
                <a:solidFill>
                  <a:srgbClr val="000000"/>
                </a:solidFill>
                <a:latin typeface="Cambria"/>
                <a:ea typeface="Cambria"/>
                <a:cs typeface="Cambria"/>
                <a:sym typeface="Cambria"/>
              </a:rPr>
              <a:t>	1. Admin</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ambria"/>
                <a:ea typeface="Cambria"/>
                <a:cs typeface="Cambria"/>
                <a:sym typeface="Cambria"/>
              </a:rPr>
              <a:t>	2. User/Student  </a:t>
            </a:r>
            <a:endParaRPr b="0" i="0" sz="1400" u="none" cap="none" strike="noStrike">
              <a:solidFill>
                <a:srgbClr val="000000"/>
              </a:solidFill>
              <a:latin typeface="Cambria"/>
              <a:ea typeface="Cambria"/>
              <a:cs typeface="Cambria"/>
              <a:sym typeface="Cambria"/>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Cambria"/>
                <a:ea typeface="Cambria"/>
                <a:cs typeface="Cambria"/>
                <a:sym typeface="Cambria"/>
              </a:rPr>
              <a:t>The Admin gets the same interface as the User/Student wherein they can login into their respective dashboards using their Username and Password. In case of a </a:t>
            </a:r>
            <a:r>
              <a:rPr lang="en-US">
                <a:latin typeface="Cambria"/>
                <a:ea typeface="Cambria"/>
                <a:cs typeface="Cambria"/>
                <a:sym typeface="Cambria"/>
              </a:rPr>
              <a:t>an admin, they can Create Events, Manage Events, Create Polls, Manage Polls, View All Student/User data.</a:t>
            </a:r>
            <a:endParaRPr>
              <a:latin typeface="Cambria"/>
              <a:ea typeface="Cambria"/>
              <a:cs typeface="Cambria"/>
              <a:sym typeface="Cambria"/>
            </a:endParaRPr>
          </a:p>
          <a:p>
            <a:pPr indent="0" lvl="0" marL="457200" marR="0" rtl="0" algn="l">
              <a:lnSpc>
                <a:spcPct val="150000"/>
              </a:lnSpc>
              <a:spcBef>
                <a:spcPts val="0"/>
              </a:spcBef>
              <a:spcAft>
                <a:spcPts val="0"/>
              </a:spcAft>
              <a:buNone/>
            </a:pPr>
            <a:r>
              <a:t/>
            </a:r>
            <a:endParaRPr>
              <a:latin typeface="Cambria"/>
              <a:ea typeface="Cambria"/>
              <a:cs typeface="Cambria"/>
              <a:sym typeface="Cambria"/>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Cambria"/>
                <a:ea typeface="Cambria"/>
                <a:cs typeface="Cambria"/>
                <a:sym typeface="Cambria"/>
              </a:rPr>
              <a:t>A Student/User can access their profile by logging in or sign up </a:t>
            </a:r>
            <a:r>
              <a:rPr lang="en-US">
                <a:latin typeface="Cambria"/>
                <a:ea typeface="Cambria"/>
                <a:cs typeface="Cambria"/>
                <a:sym typeface="Cambria"/>
              </a:rPr>
              <a:t>as long as they have a NUID and email. The students can register for Events, vote in Polls organized by the </a:t>
            </a:r>
            <a:r>
              <a:rPr lang="en-US">
                <a:latin typeface="Cambria"/>
                <a:ea typeface="Cambria"/>
                <a:cs typeface="Cambria"/>
                <a:sym typeface="Cambria"/>
              </a:rPr>
              <a:t>university</a:t>
            </a:r>
            <a:r>
              <a:rPr lang="en-US">
                <a:latin typeface="Cambria"/>
                <a:ea typeface="Cambria"/>
                <a:cs typeface="Cambria"/>
                <a:sym typeface="Cambria"/>
              </a:rPr>
              <a:t>, chat with other users, connect with them, join club chat rooms, view their events schedule on Calendar and view notifications and activities of their connections on the Discover tab.</a:t>
            </a:r>
            <a:endParaRPr/>
          </a:p>
          <a:p>
            <a:pPr indent="0" lvl="0" marL="0" marR="0" rtl="0" algn="l">
              <a:lnSpc>
                <a:spcPct val="150000"/>
              </a:lnSpc>
              <a:spcBef>
                <a:spcPts val="0"/>
              </a:spcBef>
              <a:spcAft>
                <a:spcPts val="0"/>
              </a:spcAft>
              <a:buNone/>
            </a:pPr>
            <a:r>
              <a:t/>
            </a:r>
            <a:endParaRPr/>
          </a:p>
        </p:txBody>
      </p:sp>
      <p:grpSp>
        <p:nvGrpSpPr>
          <p:cNvPr id="133" name="Google Shape;133;p8"/>
          <p:cNvGrpSpPr/>
          <p:nvPr/>
        </p:nvGrpSpPr>
        <p:grpSpPr>
          <a:xfrm>
            <a:off x="7653291" y="586130"/>
            <a:ext cx="1340068" cy="1295203"/>
            <a:chOff x="-59481900" y="2290800"/>
            <a:chExt cx="319000" cy="309550"/>
          </a:xfrm>
        </p:grpSpPr>
        <p:sp>
          <p:nvSpPr>
            <p:cNvPr id="134" name="Google Shape;134;p8"/>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8"/>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8"/>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8"/>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8"/>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p:nvPr/>
        </p:nvSpPr>
        <p:spPr>
          <a:xfrm>
            <a:off x="112357" y="86604"/>
            <a:ext cx="1092456" cy="931096"/>
          </a:xfrm>
          <a:prstGeom prst="rect">
            <a:avLst/>
          </a:prstGeom>
          <a:solidFill>
            <a:schemeClr val="accent1"/>
          </a:solidFill>
          <a:ln cap="flat" cmpd="sng" w="25400">
            <a:solidFill>
              <a:srgbClr val="AAAAA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9"/>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solidFill>
                  <a:srgbClr val="004E6A"/>
                </a:solidFill>
              </a:rPr>
              <a:t>Implementation</a:t>
            </a:r>
            <a:endParaRPr>
              <a:solidFill>
                <a:srgbClr val="004E6A"/>
              </a:solidFill>
            </a:endParaRPr>
          </a:p>
        </p:txBody>
      </p:sp>
      <p:sp>
        <p:nvSpPr>
          <p:cNvPr id="146" name="Google Shape;146;p9"/>
          <p:cNvSpPr txBox="1"/>
          <p:nvPr>
            <p:ph idx="4294967295" type="subTitle"/>
          </p:nvPr>
        </p:nvSpPr>
        <p:spPr>
          <a:xfrm>
            <a:off x="1722389" y="1816662"/>
            <a:ext cx="2153700" cy="6588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1400"/>
              <a:buFont typeface="Barlow"/>
              <a:buChar char="●"/>
            </a:pPr>
            <a:r>
              <a:rPr b="0" i="0" lang="en-US" sz="1400" u="none" cap="none" strike="noStrike">
                <a:solidFill>
                  <a:schemeClr val="dk1"/>
                </a:solidFill>
                <a:latin typeface="Cambria"/>
                <a:ea typeface="Cambria"/>
                <a:cs typeface="Cambria"/>
                <a:sym typeface="Cambria"/>
              </a:rPr>
              <a:t>Login   </a:t>
            </a:r>
            <a:endParaRPr/>
          </a:p>
          <a:p>
            <a:pPr indent="-285750" lvl="0" marL="285750" marR="0" rtl="0" algn="l">
              <a:lnSpc>
                <a:spcPct val="100000"/>
              </a:lnSpc>
              <a:spcBef>
                <a:spcPts val="0"/>
              </a:spcBef>
              <a:spcAft>
                <a:spcPts val="0"/>
              </a:spcAft>
              <a:buClr>
                <a:schemeClr val="dk1"/>
              </a:buClr>
              <a:buSzPts val="1400"/>
              <a:buFont typeface="Barlow"/>
              <a:buChar char="●"/>
            </a:pPr>
            <a:r>
              <a:rPr b="0" i="0" lang="en-US" sz="1400" u="none" cap="none" strike="noStrike">
                <a:solidFill>
                  <a:schemeClr val="dk1"/>
                </a:solidFill>
                <a:latin typeface="Cambria"/>
                <a:ea typeface="Cambria"/>
                <a:cs typeface="Cambria"/>
                <a:sym typeface="Cambria"/>
              </a:rPr>
              <a:t>Signup</a:t>
            </a:r>
            <a:endParaRPr/>
          </a:p>
          <a:p>
            <a:pPr indent="-285750" lvl="0" marL="285750" marR="0" rtl="0" algn="l">
              <a:lnSpc>
                <a:spcPct val="100000"/>
              </a:lnSpc>
              <a:spcBef>
                <a:spcPts val="0"/>
              </a:spcBef>
              <a:spcAft>
                <a:spcPts val="0"/>
              </a:spcAft>
              <a:buClr>
                <a:schemeClr val="dk1"/>
              </a:buClr>
              <a:buSzPts val="1400"/>
              <a:buFont typeface="Barlow"/>
              <a:buChar char="●"/>
            </a:pPr>
            <a:r>
              <a:rPr lang="en-US">
                <a:latin typeface="Cambria"/>
                <a:ea typeface="Cambria"/>
                <a:cs typeface="Cambria"/>
                <a:sym typeface="Cambria"/>
              </a:rPr>
              <a:t>Polls</a:t>
            </a:r>
            <a:endParaRPr>
              <a:latin typeface="Cambria"/>
              <a:ea typeface="Cambria"/>
              <a:cs typeface="Cambria"/>
              <a:sym typeface="Cambria"/>
            </a:endParaRPr>
          </a:p>
          <a:p>
            <a:pPr indent="-285750" lvl="0" marL="285750" marR="0" rtl="0" algn="l">
              <a:lnSpc>
                <a:spcPct val="100000"/>
              </a:lnSpc>
              <a:spcBef>
                <a:spcPts val="0"/>
              </a:spcBef>
              <a:spcAft>
                <a:spcPts val="0"/>
              </a:spcAft>
              <a:buSzPts val="1400"/>
              <a:buFont typeface="Cambria"/>
              <a:buChar char="●"/>
            </a:pPr>
            <a:r>
              <a:rPr lang="en-US">
                <a:latin typeface="Cambria"/>
                <a:ea typeface="Cambria"/>
                <a:cs typeface="Cambria"/>
                <a:sym typeface="Cambria"/>
              </a:rPr>
              <a:t>Events</a:t>
            </a:r>
            <a:endParaRPr>
              <a:latin typeface="Cambria"/>
              <a:ea typeface="Cambria"/>
              <a:cs typeface="Cambria"/>
              <a:sym typeface="Cambria"/>
            </a:endParaRPr>
          </a:p>
          <a:p>
            <a:pPr indent="-285750" lvl="0" marL="285750" marR="0" rtl="0" algn="l">
              <a:lnSpc>
                <a:spcPct val="100000"/>
              </a:lnSpc>
              <a:spcBef>
                <a:spcPts val="0"/>
              </a:spcBef>
              <a:spcAft>
                <a:spcPts val="0"/>
              </a:spcAft>
              <a:buSzPts val="1400"/>
              <a:buFont typeface="Cambria"/>
              <a:buChar char="●"/>
            </a:pPr>
            <a:r>
              <a:rPr lang="en-US">
                <a:latin typeface="Cambria"/>
                <a:ea typeface="Cambria"/>
                <a:cs typeface="Cambria"/>
                <a:sym typeface="Cambria"/>
              </a:rPr>
              <a:t>Discover</a:t>
            </a:r>
            <a:endParaRPr>
              <a:latin typeface="Cambria"/>
              <a:ea typeface="Cambria"/>
              <a:cs typeface="Cambria"/>
              <a:sym typeface="Cambria"/>
            </a:endParaRPr>
          </a:p>
          <a:p>
            <a:pPr indent="-285750" lvl="0" marL="285750" marR="0" rtl="0" algn="l">
              <a:lnSpc>
                <a:spcPct val="100000"/>
              </a:lnSpc>
              <a:spcBef>
                <a:spcPts val="0"/>
              </a:spcBef>
              <a:spcAft>
                <a:spcPts val="0"/>
              </a:spcAft>
              <a:buSzPts val="1400"/>
              <a:buFont typeface="Cambria"/>
              <a:buChar char="●"/>
            </a:pPr>
            <a:r>
              <a:rPr lang="en-US">
                <a:latin typeface="Cambria"/>
                <a:ea typeface="Cambria"/>
                <a:cs typeface="Cambria"/>
                <a:sym typeface="Cambria"/>
              </a:rPr>
              <a:t>Chat</a:t>
            </a:r>
            <a:endParaRPr>
              <a:latin typeface="Cambria"/>
              <a:ea typeface="Cambria"/>
              <a:cs typeface="Cambria"/>
              <a:sym typeface="Cambria"/>
            </a:endParaRPr>
          </a:p>
          <a:p>
            <a:pPr indent="-285750" lvl="0" marL="285750" marR="0" rtl="0" algn="l">
              <a:lnSpc>
                <a:spcPct val="100000"/>
              </a:lnSpc>
              <a:spcBef>
                <a:spcPts val="0"/>
              </a:spcBef>
              <a:spcAft>
                <a:spcPts val="0"/>
              </a:spcAft>
              <a:buSzPts val="1400"/>
              <a:buFont typeface="Cambria"/>
              <a:buChar char="●"/>
            </a:pPr>
            <a:r>
              <a:rPr lang="en-US">
                <a:latin typeface="Cambria"/>
                <a:ea typeface="Cambria"/>
                <a:cs typeface="Cambria"/>
                <a:sym typeface="Cambria"/>
              </a:rPr>
              <a:t>Calendar</a:t>
            </a:r>
            <a:endParaRPr>
              <a:latin typeface="Cambria"/>
              <a:ea typeface="Cambria"/>
              <a:cs typeface="Cambria"/>
              <a:sym typeface="Cambria"/>
            </a:endParaRPr>
          </a:p>
        </p:txBody>
      </p:sp>
      <p:sp>
        <p:nvSpPr>
          <p:cNvPr id="147" name="Google Shape;147;p9"/>
          <p:cNvSpPr txBox="1"/>
          <p:nvPr>
            <p:ph idx="4294967295" type="subTitle"/>
          </p:nvPr>
        </p:nvSpPr>
        <p:spPr>
          <a:xfrm>
            <a:off x="762062" y="1512896"/>
            <a:ext cx="2153700" cy="349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Barlow"/>
              <a:buNone/>
            </a:pPr>
            <a:r>
              <a:rPr b="0" i="0" lang="en-US" sz="2400" u="none" cap="none" strike="noStrike">
                <a:solidFill>
                  <a:schemeClr val="lt2"/>
                </a:solidFill>
                <a:latin typeface="DM Serif Display"/>
                <a:ea typeface="DM Serif Display"/>
                <a:cs typeface="DM Serif Display"/>
                <a:sym typeface="DM Serif Display"/>
              </a:rPr>
              <a:t>Student</a:t>
            </a:r>
            <a:endParaRPr b="0" i="0" sz="2400" u="none" cap="none" strike="noStrike">
              <a:solidFill>
                <a:schemeClr val="lt2"/>
              </a:solidFill>
              <a:latin typeface="DM Serif Display"/>
              <a:ea typeface="DM Serif Display"/>
              <a:cs typeface="DM Serif Display"/>
              <a:sym typeface="DM Serif Display"/>
            </a:endParaRPr>
          </a:p>
        </p:txBody>
      </p:sp>
      <p:sp>
        <p:nvSpPr>
          <p:cNvPr id="148" name="Google Shape;148;p9"/>
          <p:cNvSpPr txBox="1"/>
          <p:nvPr>
            <p:ph idx="4294967295" type="subTitle"/>
          </p:nvPr>
        </p:nvSpPr>
        <p:spPr>
          <a:xfrm>
            <a:off x="6220472" y="1714046"/>
            <a:ext cx="2153700" cy="6588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1400"/>
              <a:buFont typeface="Barlow"/>
              <a:buChar char="●"/>
            </a:pPr>
            <a:r>
              <a:rPr b="0" i="0" lang="en-US" sz="1400" u="none" cap="none" strike="noStrike">
                <a:solidFill>
                  <a:schemeClr val="dk1"/>
                </a:solidFill>
                <a:latin typeface="Cambria"/>
                <a:ea typeface="Cambria"/>
                <a:cs typeface="Cambria"/>
                <a:sym typeface="Cambria"/>
              </a:rPr>
              <a:t>Login</a:t>
            </a:r>
            <a:endParaRPr/>
          </a:p>
          <a:p>
            <a:pPr indent="-285750" lvl="0" marL="285750" marR="0" rtl="0" algn="l">
              <a:lnSpc>
                <a:spcPct val="100000"/>
              </a:lnSpc>
              <a:spcBef>
                <a:spcPts val="0"/>
              </a:spcBef>
              <a:spcAft>
                <a:spcPts val="0"/>
              </a:spcAft>
              <a:buClr>
                <a:schemeClr val="dk1"/>
              </a:buClr>
              <a:buSzPts val="1400"/>
              <a:buFont typeface="Barlow"/>
              <a:buChar char="●"/>
            </a:pPr>
            <a:r>
              <a:rPr lang="en-US">
                <a:latin typeface="Cambria"/>
                <a:ea typeface="Cambria"/>
                <a:cs typeface="Cambria"/>
                <a:sym typeface="Cambria"/>
              </a:rPr>
              <a:t>Polls</a:t>
            </a:r>
            <a:endParaRPr>
              <a:latin typeface="Cambria"/>
              <a:ea typeface="Cambria"/>
              <a:cs typeface="Cambria"/>
              <a:sym typeface="Cambria"/>
            </a:endParaRPr>
          </a:p>
          <a:p>
            <a:pPr indent="-285750" lvl="0" marL="285750" marR="0" rtl="0" algn="l">
              <a:lnSpc>
                <a:spcPct val="100000"/>
              </a:lnSpc>
              <a:spcBef>
                <a:spcPts val="0"/>
              </a:spcBef>
              <a:spcAft>
                <a:spcPts val="0"/>
              </a:spcAft>
              <a:buSzPts val="1400"/>
              <a:buFont typeface="Cambria"/>
              <a:buChar char="●"/>
            </a:pPr>
            <a:r>
              <a:rPr lang="en-US">
                <a:latin typeface="Cambria"/>
                <a:ea typeface="Cambria"/>
                <a:cs typeface="Cambria"/>
                <a:sym typeface="Cambria"/>
              </a:rPr>
              <a:t>Events</a:t>
            </a:r>
            <a:endParaRPr>
              <a:latin typeface="Cambria"/>
              <a:ea typeface="Cambria"/>
              <a:cs typeface="Cambria"/>
              <a:sym typeface="Cambria"/>
            </a:endParaRPr>
          </a:p>
          <a:p>
            <a:pPr indent="-285750" lvl="0" marL="285750" marR="0" rtl="0" algn="l">
              <a:lnSpc>
                <a:spcPct val="100000"/>
              </a:lnSpc>
              <a:spcBef>
                <a:spcPts val="0"/>
              </a:spcBef>
              <a:spcAft>
                <a:spcPts val="0"/>
              </a:spcAft>
              <a:buSzPts val="1400"/>
              <a:buFont typeface="Cambria"/>
              <a:buChar char="●"/>
            </a:pPr>
            <a:r>
              <a:rPr lang="en-US">
                <a:latin typeface="Cambria"/>
                <a:ea typeface="Cambria"/>
                <a:cs typeface="Cambria"/>
                <a:sym typeface="Cambria"/>
              </a:rPr>
              <a:t>Data of All Students</a:t>
            </a:r>
            <a:endParaRPr>
              <a:latin typeface="Cambria"/>
              <a:ea typeface="Cambria"/>
              <a:cs typeface="Cambria"/>
              <a:sym typeface="Cambria"/>
            </a:endParaRPr>
          </a:p>
          <a:p>
            <a:pPr indent="0" lvl="0" marL="457200" marR="0" rtl="0" algn="l">
              <a:lnSpc>
                <a:spcPct val="100000"/>
              </a:lnSpc>
              <a:spcBef>
                <a:spcPts val="0"/>
              </a:spcBef>
              <a:spcAft>
                <a:spcPts val="0"/>
              </a:spcAft>
              <a:buNone/>
            </a:pPr>
            <a:r>
              <a:t/>
            </a:r>
            <a:endParaRPr>
              <a:latin typeface="Cambria"/>
              <a:ea typeface="Cambria"/>
              <a:cs typeface="Cambria"/>
              <a:sym typeface="Cambria"/>
            </a:endParaRPr>
          </a:p>
        </p:txBody>
      </p:sp>
      <p:sp>
        <p:nvSpPr>
          <p:cNvPr id="149" name="Google Shape;149;p9"/>
          <p:cNvSpPr txBox="1"/>
          <p:nvPr>
            <p:ph idx="4294967295" type="subTitle"/>
          </p:nvPr>
        </p:nvSpPr>
        <p:spPr>
          <a:xfrm>
            <a:off x="6229952" y="1512896"/>
            <a:ext cx="2153700" cy="34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Barlow"/>
              <a:buNone/>
            </a:pPr>
            <a:r>
              <a:rPr b="0" i="0" lang="en-US" sz="2400" u="none" cap="none" strike="noStrike">
                <a:solidFill>
                  <a:schemeClr val="lt2"/>
                </a:solidFill>
                <a:latin typeface="DM Serif Display"/>
                <a:ea typeface="DM Serif Display"/>
                <a:cs typeface="DM Serif Display"/>
                <a:sym typeface="DM Serif Display"/>
              </a:rPr>
              <a:t>Admin</a:t>
            </a:r>
            <a:endParaRPr b="0" i="0" sz="2400" u="none" cap="none" strike="noStrike">
              <a:solidFill>
                <a:schemeClr val="lt2"/>
              </a:solidFill>
              <a:latin typeface="DM Serif Display"/>
              <a:ea typeface="DM Serif Display"/>
              <a:cs typeface="DM Serif Display"/>
              <a:sym typeface="DM Serif Display"/>
            </a:endParaRPr>
          </a:p>
        </p:txBody>
      </p:sp>
      <p:sp>
        <p:nvSpPr>
          <p:cNvPr id="150" name="Google Shape;150;p9"/>
          <p:cNvSpPr txBox="1"/>
          <p:nvPr/>
        </p:nvSpPr>
        <p:spPr>
          <a:xfrm>
            <a:off x="3664700" y="1807480"/>
            <a:ext cx="725400" cy="725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erif Display"/>
              <a:ea typeface="DM Serif Display"/>
              <a:cs typeface="DM Serif Display"/>
              <a:sym typeface="DM Serif Display"/>
            </a:endParaRPr>
          </a:p>
        </p:txBody>
      </p:sp>
      <p:sp>
        <p:nvSpPr>
          <p:cNvPr id="151" name="Google Shape;151;p9"/>
          <p:cNvSpPr txBox="1"/>
          <p:nvPr/>
        </p:nvSpPr>
        <p:spPr>
          <a:xfrm>
            <a:off x="4755611" y="1807480"/>
            <a:ext cx="725400" cy="725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DM Serif Display"/>
              <a:ea typeface="DM Serif Display"/>
              <a:cs typeface="DM Serif Display"/>
              <a:sym typeface="DM Serif Display"/>
            </a:endParaRPr>
          </a:p>
        </p:txBody>
      </p:sp>
      <p:grpSp>
        <p:nvGrpSpPr>
          <p:cNvPr id="152" name="Google Shape;152;p9"/>
          <p:cNvGrpSpPr/>
          <p:nvPr/>
        </p:nvGrpSpPr>
        <p:grpSpPr>
          <a:xfrm>
            <a:off x="3815383" y="1958888"/>
            <a:ext cx="420594" cy="420594"/>
            <a:chOff x="4685050" y="1945825"/>
            <a:chExt cx="294575" cy="294575"/>
          </a:xfrm>
        </p:grpSpPr>
        <p:sp>
          <p:nvSpPr>
            <p:cNvPr id="153" name="Google Shape;153;p9"/>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9"/>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9"/>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9"/>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9"/>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p9"/>
          <p:cNvGrpSpPr/>
          <p:nvPr/>
        </p:nvGrpSpPr>
        <p:grpSpPr>
          <a:xfrm>
            <a:off x="4904590" y="1958477"/>
            <a:ext cx="423985" cy="421415"/>
            <a:chOff x="5045775" y="1946400"/>
            <a:chExt cx="296950" cy="295150"/>
          </a:xfrm>
        </p:grpSpPr>
        <p:sp>
          <p:nvSpPr>
            <p:cNvPr id="159" name="Google Shape;159;p9"/>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9"/>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1" name="Google Shape;161;p9"/>
          <p:cNvCxnSpPr>
            <a:stCxn id="150" idx="1"/>
            <a:endCxn id="147" idx="3"/>
          </p:cNvCxnSpPr>
          <p:nvPr/>
        </p:nvCxnSpPr>
        <p:spPr>
          <a:xfrm rot="10800000">
            <a:off x="2915900" y="1687480"/>
            <a:ext cx="748800" cy="482700"/>
          </a:xfrm>
          <a:prstGeom prst="bentConnector3">
            <a:avLst>
              <a:gd fmla="val 50009" name="adj1"/>
            </a:avLst>
          </a:prstGeom>
          <a:noFill/>
          <a:ln cap="flat" cmpd="sng" w="9525">
            <a:solidFill>
              <a:schemeClr val="dk1"/>
            </a:solidFill>
            <a:prstDash val="solid"/>
            <a:round/>
            <a:headEnd len="sm" w="sm" type="none"/>
            <a:tailEnd len="sm" w="sm" type="none"/>
          </a:ln>
        </p:spPr>
      </p:cxnSp>
      <p:cxnSp>
        <p:nvCxnSpPr>
          <p:cNvPr id="162" name="Google Shape;162;p9"/>
          <p:cNvCxnSpPr>
            <a:stCxn id="151" idx="3"/>
            <a:endCxn id="149" idx="1"/>
          </p:cNvCxnSpPr>
          <p:nvPr/>
        </p:nvCxnSpPr>
        <p:spPr>
          <a:xfrm flipH="1" rot="10800000">
            <a:off x="5481011" y="1687480"/>
            <a:ext cx="748800" cy="482700"/>
          </a:xfrm>
          <a:prstGeom prst="bentConnector3">
            <a:avLst>
              <a:gd fmla="val 50009" name="adj1"/>
            </a:avLst>
          </a:prstGeom>
          <a:noFill/>
          <a:ln cap="flat" cmpd="sng" w="9525">
            <a:solidFill>
              <a:schemeClr val="dk1"/>
            </a:solidFill>
            <a:prstDash val="solid"/>
            <a:round/>
            <a:headEnd len="sm" w="sm" type="none"/>
            <a:tailEnd len="sm" w="sm" type="none"/>
          </a:ln>
        </p:spPr>
      </p:cxnSp>
      <p:sp>
        <p:nvSpPr>
          <p:cNvPr id="163" name="Google Shape;163;p9"/>
          <p:cNvSpPr txBox="1"/>
          <p:nvPr/>
        </p:nvSpPr>
        <p:spPr>
          <a:xfrm>
            <a:off x="61975" y="-20332"/>
            <a:ext cx="114283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200"/>
              <a:buFont typeface="Arial"/>
              <a:buNone/>
            </a:pPr>
            <a:r>
              <a:rPr b="0" i="0" lang="en-US" sz="7200" u="none" cap="none" strike="noStrike">
                <a:solidFill>
                  <a:srgbClr val="7F7F7F"/>
                </a:solidFill>
                <a:latin typeface="DM Serif Display"/>
                <a:ea typeface="DM Serif Display"/>
                <a:cs typeface="DM Serif Display"/>
                <a:sym typeface="DM Serif Display"/>
              </a:rPr>
              <a:t>03</a:t>
            </a:r>
            <a:r>
              <a:rPr b="0" i="0" lang="en-US" sz="7200" u="none" cap="none" strike="noStrike">
                <a:solidFill>
                  <a:schemeClr val="lt1"/>
                </a:solidFill>
                <a:latin typeface="DM Serif Display"/>
                <a:ea typeface="DM Serif Display"/>
                <a:cs typeface="DM Serif Display"/>
                <a:sym typeface="DM Serif Display"/>
              </a:rPr>
              <a:t> </a:t>
            </a:r>
            <a:endParaRPr/>
          </a:p>
        </p:txBody>
      </p:sp>
      <p:grpSp>
        <p:nvGrpSpPr>
          <p:cNvPr id="164" name="Google Shape;164;p9"/>
          <p:cNvGrpSpPr/>
          <p:nvPr/>
        </p:nvGrpSpPr>
        <p:grpSpPr>
          <a:xfrm>
            <a:off x="7786918" y="2944057"/>
            <a:ext cx="1193461" cy="1274335"/>
            <a:chOff x="-48237000" y="2342650"/>
            <a:chExt cx="256800" cy="300225"/>
          </a:xfrm>
        </p:grpSpPr>
        <p:sp>
          <p:nvSpPr>
            <p:cNvPr id="165" name="Google Shape;165;p9"/>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9"/>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9"/>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Library Book Style CV by Slidesgo">
  <a:themeElements>
    <a:clrScheme name="Simple Light">
      <a:dk1>
        <a:srgbClr val="000000"/>
      </a:dk1>
      <a:lt1>
        <a:srgbClr val="FFFFFF"/>
      </a:lt1>
      <a:dk2>
        <a:srgbClr val="AAE9FF"/>
      </a:dk2>
      <a:lt2>
        <a:srgbClr val="308FB1"/>
      </a:lt2>
      <a:accent1>
        <a:srgbClr val="E9E9E9"/>
      </a:accent1>
      <a:accent2>
        <a:srgbClr val="F1F1F1"/>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Shraavya</dc:creator>
</cp:coreProperties>
</file>